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1" r:id="rId4"/>
    <p:sldMasterId id="2147483713" r:id="rId5"/>
    <p:sldMasterId id="2147483725" r:id="rId6"/>
  </p:sldMasterIdLst>
  <p:notesMasterIdLst>
    <p:notesMasterId r:id="rId38"/>
  </p:notesMasterIdLst>
  <p:handoutMasterIdLst>
    <p:handoutMasterId r:id="rId39"/>
  </p:handoutMasterIdLst>
  <p:sldIdLst>
    <p:sldId id="556" r:id="rId7"/>
    <p:sldId id="567" r:id="rId8"/>
    <p:sldId id="521" r:id="rId9"/>
    <p:sldId id="519" r:id="rId10"/>
    <p:sldId id="566" r:id="rId11"/>
    <p:sldId id="575" r:id="rId12"/>
    <p:sldId id="600" r:id="rId13"/>
    <p:sldId id="276" r:id="rId14"/>
    <p:sldId id="340" r:id="rId15"/>
    <p:sldId id="316" r:id="rId16"/>
    <p:sldId id="318" r:id="rId17"/>
    <p:sldId id="607" r:id="rId18"/>
    <p:sldId id="604" r:id="rId19"/>
    <p:sldId id="605" r:id="rId20"/>
    <p:sldId id="596" r:id="rId21"/>
    <p:sldId id="614" r:id="rId22"/>
    <p:sldId id="330" r:id="rId23"/>
    <p:sldId id="554" r:id="rId24"/>
    <p:sldId id="317" r:id="rId25"/>
    <p:sldId id="609" r:id="rId26"/>
    <p:sldId id="343" r:id="rId27"/>
    <p:sldId id="344" r:id="rId28"/>
    <p:sldId id="347" r:id="rId29"/>
    <p:sldId id="311" r:id="rId30"/>
    <p:sldId id="312" r:id="rId31"/>
    <p:sldId id="375" r:id="rId32"/>
    <p:sldId id="313" r:id="rId33"/>
    <p:sldId id="611" r:id="rId34"/>
    <p:sldId id="606" r:id="rId35"/>
    <p:sldId id="333" r:id="rId36"/>
    <p:sldId id="286" r:id="rId37"/>
  </p:sldIdLst>
  <p:sldSz cx="9144000" cy="6858000" type="screen4x3"/>
  <p:notesSz cx="7023100" cy="93091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orient="horz" pos="2932">
          <p15:clr>
            <a:srgbClr val="A4A3A4"/>
          </p15:clr>
        </p15:guide>
        <p15:guide id="4"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8000"/>
    <a:srgbClr val="800000"/>
    <a:srgbClr val="F62F00"/>
    <a:srgbClr val="687D6E"/>
    <a:srgbClr val="90AC97"/>
    <a:srgbClr val="5C0000"/>
    <a:srgbClr val="99FF99"/>
    <a:srgbClr val="0000FF"/>
    <a:srgbClr val="FFA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65" y="72"/>
      </p:cViewPr>
      <p:guideLst>
        <p:guide orient="horz" pos="2160"/>
        <p:guide pos="2880"/>
      </p:guideLst>
    </p:cSldViewPr>
  </p:slideViewPr>
  <p:notesTextViewPr>
    <p:cViewPr>
      <p:scale>
        <a:sx n="1" d="1"/>
        <a:sy n="1" d="1"/>
      </p:scale>
      <p:origin x="0" y="0"/>
    </p:cViewPr>
  </p:notesTextViewPr>
  <p:sorterViewPr>
    <p:cViewPr>
      <p:scale>
        <a:sx n="100" d="100"/>
        <a:sy n="100" d="100"/>
      </p:scale>
      <p:origin x="0" y="-2707"/>
    </p:cViewPr>
  </p:sorterViewPr>
  <p:notesViewPr>
    <p:cSldViewPr snapToGrid="0">
      <p:cViewPr>
        <p:scale>
          <a:sx n="1" d="2"/>
          <a:sy n="1" d="2"/>
        </p:scale>
        <p:origin x="0" y="0"/>
      </p:cViewPr>
      <p:guideLst>
        <p:guide orient="horz" pos="2928"/>
        <p:guide pos="2208"/>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image" Target="../media/image74.jpeg"/></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image" Target="../media/image74.jpe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baseline="0" dirty="0"/>
              <a:t>Southern New England River Basin Normalized Number </a:t>
            </a:r>
          </a:p>
          <a:p>
            <a:pPr>
              <a:defRPr/>
            </a:pPr>
            <a:r>
              <a:rPr lang="en-US" sz="2000" baseline="0" dirty="0"/>
              <a:t>of Minor, Moderate, and Major Floods Prior to 1970 </a:t>
            </a:r>
          </a:p>
        </c:rich>
      </c:tx>
      <c:layout>
        <c:manualLayout>
          <c:xMode val="edge"/>
          <c:yMode val="edge"/>
          <c:x val="0.15268613492902611"/>
          <c:y val="0"/>
        </c:manualLayout>
      </c:layout>
      <c:overlay val="0"/>
      <c:spPr>
        <a:blipFill dpi="0" rotWithShape="1">
          <a:blip xmlns:r="http://schemas.openxmlformats.org/officeDocument/2006/relationships" r:embed="rId1">
            <a:alphaModFix amt="50000"/>
          </a:blip>
          <a:srcRect/>
          <a:tile tx="0" ty="0" sx="100000" sy="100000" flip="none" algn="tl"/>
        </a:blipFill>
      </c:spPr>
    </c:title>
    <c:autoTitleDeleted val="0"/>
    <c:plotArea>
      <c:layout>
        <c:manualLayout>
          <c:layoutTarget val="inner"/>
          <c:xMode val="edge"/>
          <c:yMode val="edge"/>
          <c:x val="8.4753643725817063E-2"/>
          <c:y val="0.13573839354318426"/>
          <c:w val="0.89913582023732419"/>
          <c:h val="0.71652733415038383"/>
        </c:manualLayout>
      </c:layout>
      <c:barChart>
        <c:barDir val="col"/>
        <c:grouping val="stacked"/>
        <c:varyColors val="0"/>
        <c:ser>
          <c:idx val="0"/>
          <c:order val="0"/>
          <c:tx>
            <c:v>Minor Floods</c:v>
          </c:tx>
          <c:invertIfNegative val="0"/>
          <c:cat>
            <c:strRef>
              <c:f>'1970Data'!$A$3:$A$20</c:f>
              <c:strCache>
                <c:ptCount val="18"/>
                <c:pt idx="0">
                  <c:v>NRWM3</c:v>
                </c:pt>
                <c:pt idx="1">
                  <c:v>DOVM3</c:v>
                </c:pt>
                <c:pt idx="2">
                  <c:v>BDGM3</c:v>
                </c:pt>
                <c:pt idx="3">
                  <c:v>NBRM3</c:v>
                </c:pt>
                <c:pt idx="4">
                  <c:v>WOOR1</c:v>
                </c:pt>
                <c:pt idx="5">
                  <c:v>CRAR1</c:v>
                </c:pt>
                <c:pt idx="6">
                  <c:v>HOPR1</c:v>
                </c:pt>
                <c:pt idx="7">
                  <c:v>WODR1</c:v>
                </c:pt>
                <c:pt idx="8">
                  <c:v>WSTR1</c:v>
                </c:pt>
                <c:pt idx="9">
                  <c:v>PUTC3</c:v>
                </c:pt>
                <c:pt idx="10">
                  <c:v>JCYC3</c:v>
                </c:pt>
                <c:pt idx="11">
                  <c:v>WLMC3</c:v>
                </c:pt>
                <c:pt idx="12">
                  <c:v>YTCC3</c:v>
                </c:pt>
                <c:pt idx="13">
                  <c:v>GTBM3</c:v>
                </c:pt>
                <c:pt idx="14">
                  <c:v>FLVC3</c:v>
                </c:pt>
                <c:pt idx="15">
                  <c:v>TENN6</c:v>
                </c:pt>
                <c:pt idx="16">
                  <c:v>GAYC3</c:v>
                </c:pt>
                <c:pt idx="17">
                  <c:v>STVC3</c:v>
                </c:pt>
              </c:strCache>
            </c:strRef>
          </c:cat>
          <c:val>
            <c:numRef>
              <c:f>'1970Data'!$B$3:$B$20</c:f>
              <c:numCache>
                <c:formatCode>General</c:formatCode>
                <c:ptCount val="18"/>
                <c:pt idx="0">
                  <c:v>0.34375</c:v>
                </c:pt>
                <c:pt idx="1">
                  <c:v>0.17647058823529413</c:v>
                </c:pt>
                <c:pt idx="2">
                  <c:v>0.125</c:v>
                </c:pt>
                <c:pt idx="3">
                  <c:v>0.12121212121212122</c:v>
                </c:pt>
                <c:pt idx="4">
                  <c:v>0.12195121951219512</c:v>
                </c:pt>
                <c:pt idx="5">
                  <c:v>0.1</c:v>
                </c:pt>
                <c:pt idx="6">
                  <c:v>1.0588235294117647</c:v>
                </c:pt>
                <c:pt idx="7">
                  <c:v>0.2413793103448276</c:v>
                </c:pt>
                <c:pt idx="8">
                  <c:v>0.52941176470588236</c:v>
                </c:pt>
                <c:pt idx="9">
                  <c:v>0.2</c:v>
                </c:pt>
                <c:pt idx="10">
                  <c:v>0</c:v>
                </c:pt>
                <c:pt idx="11">
                  <c:v>7.6923076923076927E-2</c:v>
                </c:pt>
                <c:pt idx="12">
                  <c:v>7.6923076923076927E-2</c:v>
                </c:pt>
                <c:pt idx="13">
                  <c:v>0.10714285714285714</c:v>
                </c:pt>
                <c:pt idx="14">
                  <c:v>0.48275862068965519</c:v>
                </c:pt>
                <c:pt idx="15">
                  <c:v>0.05</c:v>
                </c:pt>
                <c:pt idx="16">
                  <c:v>0.89655172413793105</c:v>
                </c:pt>
                <c:pt idx="17">
                  <c:v>0.82926829268292679</c:v>
                </c:pt>
              </c:numCache>
            </c:numRef>
          </c:val>
          <c:extLst>
            <c:ext xmlns:c16="http://schemas.microsoft.com/office/drawing/2014/chart" uri="{C3380CC4-5D6E-409C-BE32-E72D297353CC}">
              <c16:uniqueId val="{00000000-29B1-448D-B021-4729BDCBD0AF}"/>
            </c:ext>
          </c:extLst>
        </c:ser>
        <c:ser>
          <c:idx val="1"/>
          <c:order val="1"/>
          <c:tx>
            <c:v>Moderate Floods</c:v>
          </c:tx>
          <c:invertIfNegative val="0"/>
          <c:cat>
            <c:strRef>
              <c:f>'1970Data'!$A$3:$A$20</c:f>
              <c:strCache>
                <c:ptCount val="18"/>
                <c:pt idx="0">
                  <c:v>NRWM3</c:v>
                </c:pt>
                <c:pt idx="1">
                  <c:v>DOVM3</c:v>
                </c:pt>
                <c:pt idx="2">
                  <c:v>BDGM3</c:v>
                </c:pt>
                <c:pt idx="3">
                  <c:v>NBRM3</c:v>
                </c:pt>
                <c:pt idx="4">
                  <c:v>WOOR1</c:v>
                </c:pt>
                <c:pt idx="5">
                  <c:v>CRAR1</c:v>
                </c:pt>
                <c:pt idx="6">
                  <c:v>HOPR1</c:v>
                </c:pt>
                <c:pt idx="7">
                  <c:v>WODR1</c:v>
                </c:pt>
                <c:pt idx="8">
                  <c:v>WSTR1</c:v>
                </c:pt>
                <c:pt idx="9">
                  <c:v>PUTC3</c:v>
                </c:pt>
                <c:pt idx="10">
                  <c:v>JCYC3</c:v>
                </c:pt>
                <c:pt idx="11">
                  <c:v>WLMC3</c:v>
                </c:pt>
                <c:pt idx="12">
                  <c:v>YTCC3</c:v>
                </c:pt>
                <c:pt idx="13">
                  <c:v>GTBM3</c:v>
                </c:pt>
                <c:pt idx="14">
                  <c:v>FLVC3</c:v>
                </c:pt>
                <c:pt idx="15">
                  <c:v>TENN6</c:v>
                </c:pt>
                <c:pt idx="16">
                  <c:v>GAYC3</c:v>
                </c:pt>
                <c:pt idx="17">
                  <c:v>STVC3</c:v>
                </c:pt>
              </c:strCache>
            </c:strRef>
          </c:cat>
          <c:val>
            <c:numRef>
              <c:f>'1970Data'!$C$3:$C$20</c:f>
              <c:numCache>
                <c:formatCode>General</c:formatCode>
                <c:ptCount val="18"/>
                <c:pt idx="0">
                  <c:v>0.25</c:v>
                </c:pt>
                <c:pt idx="1">
                  <c:v>0</c:v>
                </c:pt>
                <c:pt idx="2">
                  <c:v>0.05</c:v>
                </c:pt>
                <c:pt idx="3">
                  <c:v>3.0303030303030304E-2</c:v>
                </c:pt>
                <c:pt idx="4">
                  <c:v>9.7560975609756101E-2</c:v>
                </c:pt>
                <c:pt idx="5">
                  <c:v>3.3333333333333333E-2</c:v>
                </c:pt>
                <c:pt idx="6">
                  <c:v>0.14705882352941177</c:v>
                </c:pt>
                <c:pt idx="7">
                  <c:v>6.8965517241379309E-2</c:v>
                </c:pt>
                <c:pt idx="8">
                  <c:v>5.8823529411764705E-2</c:v>
                </c:pt>
                <c:pt idx="9">
                  <c:v>2.5000000000000001E-2</c:v>
                </c:pt>
                <c:pt idx="10">
                  <c:v>0</c:v>
                </c:pt>
                <c:pt idx="11">
                  <c:v>5.128205128205128E-2</c:v>
                </c:pt>
                <c:pt idx="12">
                  <c:v>2.564102564102564E-2</c:v>
                </c:pt>
                <c:pt idx="13">
                  <c:v>5.3571428571428568E-2</c:v>
                </c:pt>
                <c:pt idx="14">
                  <c:v>6.8965517241379309E-2</c:v>
                </c:pt>
                <c:pt idx="15">
                  <c:v>0.05</c:v>
                </c:pt>
                <c:pt idx="16">
                  <c:v>0.2413793103448276</c:v>
                </c:pt>
                <c:pt idx="17">
                  <c:v>0.17073170731707318</c:v>
                </c:pt>
              </c:numCache>
            </c:numRef>
          </c:val>
          <c:extLst>
            <c:ext xmlns:c16="http://schemas.microsoft.com/office/drawing/2014/chart" uri="{C3380CC4-5D6E-409C-BE32-E72D297353CC}">
              <c16:uniqueId val="{00000001-29B1-448D-B021-4729BDCBD0AF}"/>
            </c:ext>
          </c:extLst>
        </c:ser>
        <c:ser>
          <c:idx val="2"/>
          <c:order val="2"/>
          <c:tx>
            <c:v>Major Floods</c:v>
          </c:tx>
          <c:invertIfNegative val="0"/>
          <c:cat>
            <c:strRef>
              <c:f>'1970Data'!$A$3:$A$20</c:f>
              <c:strCache>
                <c:ptCount val="18"/>
                <c:pt idx="0">
                  <c:v>NRWM3</c:v>
                </c:pt>
                <c:pt idx="1">
                  <c:v>DOVM3</c:v>
                </c:pt>
                <c:pt idx="2">
                  <c:v>BDGM3</c:v>
                </c:pt>
                <c:pt idx="3">
                  <c:v>NBRM3</c:v>
                </c:pt>
                <c:pt idx="4">
                  <c:v>WOOR1</c:v>
                </c:pt>
                <c:pt idx="5">
                  <c:v>CRAR1</c:v>
                </c:pt>
                <c:pt idx="6">
                  <c:v>HOPR1</c:v>
                </c:pt>
                <c:pt idx="7">
                  <c:v>WODR1</c:v>
                </c:pt>
                <c:pt idx="8">
                  <c:v>WSTR1</c:v>
                </c:pt>
                <c:pt idx="9">
                  <c:v>PUTC3</c:v>
                </c:pt>
                <c:pt idx="10">
                  <c:v>JCYC3</c:v>
                </c:pt>
                <c:pt idx="11">
                  <c:v>WLMC3</c:v>
                </c:pt>
                <c:pt idx="12">
                  <c:v>YTCC3</c:v>
                </c:pt>
                <c:pt idx="13">
                  <c:v>GTBM3</c:v>
                </c:pt>
                <c:pt idx="14">
                  <c:v>FLVC3</c:v>
                </c:pt>
                <c:pt idx="15">
                  <c:v>TENN6</c:v>
                </c:pt>
                <c:pt idx="16">
                  <c:v>GAYC3</c:v>
                </c:pt>
                <c:pt idx="17">
                  <c:v>STVC3</c:v>
                </c:pt>
              </c:strCache>
            </c:strRef>
          </c:cat>
          <c:val>
            <c:numRef>
              <c:f>'1970Data'!$D$3:$D$20</c:f>
              <c:numCache>
                <c:formatCode>General</c:formatCode>
                <c:ptCount val="18"/>
                <c:pt idx="0">
                  <c:v>9.375E-2</c:v>
                </c:pt>
                <c:pt idx="1">
                  <c:v>0.11764705882352941</c:v>
                </c:pt>
                <c:pt idx="2">
                  <c:v>2.5000000000000001E-2</c:v>
                </c:pt>
                <c:pt idx="3">
                  <c:v>3.0303030303030304E-2</c:v>
                </c:pt>
                <c:pt idx="4">
                  <c:v>2.4390243902439025E-2</c:v>
                </c:pt>
                <c:pt idx="5">
                  <c:v>0</c:v>
                </c:pt>
                <c:pt idx="6">
                  <c:v>0</c:v>
                </c:pt>
                <c:pt idx="7">
                  <c:v>3.4482758620689655E-2</c:v>
                </c:pt>
                <c:pt idx="8">
                  <c:v>2.9411764705882353E-2</c:v>
                </c:pt>
                <c:pt idx="9">
                  <c:v>7.4999999999999997E-2</c:v>
                </c:pt>
                <c:pt idx="10">
                  <c:v>7.4999999999999997E-2</c:v>
                </c:pt>
                <c:pt idx="11">
                  <c:v>5.128205128205128E-2</c:v>
                </c:pt>
                <c:pt idx="12">
                  <c:v>0.10256410256410256</c:v>
                </c:pt>
                <c:pt idx="13">
                  <c:v>1.7857142857142856E-2</c:v>
                </c:pt>
                <c:pt idx="14">
                  <c:v>5.1724137931034482E-2</c:v>
                </c:pt>
                <c:pt idx="15">
                  <c:v>0.05</c:v>
                </c:pt>
                <c:pt idx="16">
                  <c:v>3.4482758620689655E-2</c:v>
                </c:pt>
                <c:pt idx="17">
                  <c:v>9.7560975609756101E-2</c:v>
                </c:pt>
              </c:numCache>
            </c:numRef>
          </c:val>
          <c:extLst>
            <c:ext xmlns:c16="http://schemas.microsoft.com/office/drawing/2014/chart" uri="{C3380CC4-5D6E-409C-BE32-E72D297353CC}">
              <c16:uniqueId val="{00000002-29B1-448D-B021-4729BDCBD0AF}"/>
            </c:ext>
          </c:extLst>
        </c:ser>
        <c:dLbls>
          <c:showLegendKey val="0"/>
          <c:showVal val="0"/>
          <c:showCatName val="0"/>
          <c:showSerName val="0"/>
          <c:showPercent val="0"/>
          <c:showBubbleSize val="0"/>
        </c:dLbls>
        <c:gapWidth val="150"/>
        <c:overlap val="100"/>
        <c:axId val="131423616"/>
        <c:axId val="131814912"/>
      </c:barChart>
      <c:catAx>
        <c:axId val="131423616"/>
        <c:scaling>
          <c:orientation val="minMax"/>
        </c:scaling>
        <c:delete val="0"/>
        <c:axPos val="b"/>
        <c:title>
          <c:tx>
            <c:rich>
              <a:bodyPr/>
              <a:lstStyle/>
              <a:p>
                <a:pPr>
                  <a:defRPr sz="1400"/>
                </a:pPr>
                <a:r>
                  <a:rPr lang="en-US" sz="1400" dirty="0"/>
                  <a:t>Location</a:t>
                </a:r>
              </a:p>
            </c:rich>
          </c:tx>
          <c:overlay val="0"/>
        </c:title>
        <c:numFmt formatCode="General" sourceLinked="0"/>
        <c:majorTickMark val="out"/>
        <c:minorTickMark val="none"/>
        <c:tickLblPos val="nextTo"/>
        <c:txPr>
          <a:bodyPr/>
          <a:lstStyle/>
          <a:p>
            <a:pPr>
              <a:defRPr sz="1200" b="1" i="0" baseline="0"/>
            </a:pPr>
            <a:endParaRPr lang="en-US"/>
          </a:p>
        </c:txPr>
        <c:crossAx val="131814912"/>
        <c:crosses val="autoZero"/>
        <c:auto val="1"/>
        <c:lblAlgn val="ctr"/>
        <c:lblOffset val="100"/>
        <c:noMultiLvlLbl val="0"/>
      </c:catAx>
      <c:valAx>
        <c:axId val="131814912"/>
        <c:scaling>
          <c:orientation val="minMax"/>
          <c:max val="2.4"/>
          <c:min val="0"/>
        </c:scaling>
        <c:delete val="0"/>
        <c:axPos val="l"/>
        <c:majorGridlines/>
        <c:title>
          <c:tx>
            <c:rich>
              <a:bodyPr rot="-5400000" vert="horz"/>
              <a:lstStyle/>
              <a:p>
                <a:pPr>
                  <a:defRPr/>
                </a:pPr>
                <a:r>
                  <a:rPr lang="en-US" sz="1300" baseline="0" dirty="0"/>
                  <a:t>Number of Floods Per Year</a:t>
                </a:r>
              </a:p>
            </c:rich>
          </c:tx>
          <c:overlay val="0"/>
        </c:title>
        <c:numFmt formatCode="General" sourceLinked="1"/>
        <c:majorTickMark val="out"/>
        <c:minorTickMark val="none"/>
        <c:tickLblPos val="nextTo"/>
        <c:txPr>
          <a:bodyPr/>
          <a:lstStyle/>
          <a:p>
            <a:pPr>
              <a:defRPr sz="1200" b="1" i="0" baseline="0"/>
            </a:pPr>
            <a:endParaRPr lang="en-US"/>
          </a:p>
        </c:txPr>
        <c:crossAx val="131423616"/>
        <c:crosses val="autoZero"/>
        <c:crossBetween val="between"/>
        <c:majorUnit val="0.4"/>
      </c:valAx>
    </c:plotArea>
    <c:legend>
      <c:legendPos val="r"/>
      <c:layout>
        <c:manualLayout>
          <c:xMode val="edge"/>
          <c:yMode val="edge"/>
          <c:x val="0.13748676099114521"/>
          <c:y val="0.17955542714174141"/>
          <c:w val="0.16708112420730178"/>
          <c:h val="0.13732473750928229"/>
        </c:manualLayout>
      </c:layout>
      <c:overlay val="1"/>
      <c:spPr>
        <a:solidFill>
          <a:sysClr val="window" lastClr="FFFFFF"/>
        </a:solidFill>
        <a:ln w="25400">
          <a:solidFill>
            <a:schemeClr val="tx1"/>
          </a:solidFill>
        </a:ln>
      </c:spPr>
      <c:txPr>
        <a:bodyPr/>
        <a:lstStyle/>
        <a:p>
          <a:pPr>
            <a:defRPr sz="1300" b="1" i="0" kern="0" spc="-100" baseline="0"/>
          </a:pPr>
          <a:endParaRPr lang="en-US"/>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baseline="0" dirty="0"/>
              <a:t>Southern New England River Basin Normalized Number </a:t>
            </a:r>
          </a:p>
          <a:p>
            <a:pPr>
              <a:defRPr/>
            </a:pPr>
            <a:r>
              <a:rPr lang="en-US" sz="2000" baseline="0" dirty="0"/>
              <a:t>of Minor, Moderate, and Major Floods from 1970-2013 </a:t>
            </a:r>
          </a:p>
        </c:rich>
      </c:tx>
      <c:layout>
        <c:manualLayout>
          <c:xMode val="edge"/>
          <c:yMode val="edge"/>
          <c:x val="0.14828803497428042"/>
          <c:y val="0"/>
        </c:manualLayout>
      </c:layout>
      <c:overlay val="0"/>
      <c:spPr>
        <a:blipFill dpi="0" rotWithShape="1">
          <a:blip xmlns:r="http://schemas.openxmlformats.org/officeDocument/2006/relationships" r:embed="rId1">
            <a:alphaModFix amt="50000"/>
          </a:blip>
          <a:srcRect/>
          <a:tile tx="0" ty="0" sx="100000" sy="100000" flip="none" algn="tl"/>
        </a:blipFill>
      </c:spPr>
    </c:title>
    <c:autoTitleDeleted val="0"/>
    <c:plotArea>
      <c:layout>
        <c:manualLayout>
          <c:layoutTarget val="inner"/>
          <c:xMode val="edge"/>
          <c:yMode val="edge"/>
          <c:x val="8.4753643725817063E-2"/>
          <c:y val="0.13573839354318426"/>
          <c:w val="0.89913582023732419"/>
          <c:h val="0.71652733415038383"/>
        </c:manualLayout>
      </c:layout>
      <c:barChart>
        <c:barDir val="col"/>
        <c:grouping val="stacked"/>
        <c:varyColors val="0"/>
        <c:ser>
          <c:idx val="0"/>
          <c:order val="0"/>
          <c:tx>
            <c:v>Minor Floods</c:v>
          </c:tx>
          <c:invertIfNegative val="0"/>
          <c:cat>
            <c:strRef>
              <c:f>'1970Data'!$A$3:$A$20</c:f>
              <c:strCache>
                <c:ptCount val="18"/>
                <c:pt idx="0">
                  <c:v>NRWM3</c:v>
                </c:pt>
                <c:pt idx="1">
                  <c:v>DOVM3</c:v>
                </c:pt>
                <c:pt idx="2">
                  <c:v>BDGM3</c:v>
                </c:pt>
                <c:pt idx="3">
                  <c:v>NBRM3</c:v>
                </c:pt>
                <c:pt idx="4">
                  <c:v>WOOR1</c:v>
                </c:pt>
                <c:pt idx="5">
                  <c:v>CRAR1</c:v>
                </c:pt>
                <c:pt idx="6">
                  <c:v>HOPR1</c:v>
                </c:pt>
                <c:pt idx="7">
                  <c:v>WODR1</c:v>
                </c:pt>
                <c:pt idx="8">
                  <c:v>WSTR1</c:v>
                </c:pt>
                <c:pt idx="9">
                  <c:v>PUTC3</c:v>
                </c:pt>
                <c:pt idx="10">
                  <c:v>JCYC3</c:v>
                </c:pt>
                <c:pt idx="11">
                  <c:v>WLMC3</c:v>
                </c:pt>
                <c:pt idx="12">
                  <c:v>YTCC3</c:v>
                </c:pt>
                <c:pt idx="13">
                  <c:v>GTBM3</c:v>
                </c:pt>
                <c:pt idx="14">
                  <c:v>FLVC3</c:v>
                </c:pt>
                <c:pt idx="15">
                  <c:v>TENN6</c:v>
                </c:pt>
                <c:pt idx="16">
                  <c:v>GAYC3</c:v>
                </c:pt>
                <c:pt idx="17">
                  <c:v>STVC3</c:v>
                </c:pt>
              </c:strCache>
            </c:strRef>
          </c:cat>
          <c:val>
            <c:numRef>
              <c:f>'1970Data'!$F$3:$F$20</c:f>
              <c:numCache>
                <c:formatCode>General</c:formatCode>
                <c:ptCount val="18"/>
                <c:pt idx="0">
                  <c:v>0.18181818181818182</c:v>
                </c:pt>
                <c:pt idx="1">
                  <c:v>0.47727272727272729</c:v>
                </c:pt>
                <c:pt idx="2">
                  <c:v>0.13636363636363635</c:v>
                </c:pt>
                <c:pt idx="3">
                  <c:v>0.36363636363636365</c:v>
                </c:pt>
                <c:pt idx="4">
                  <c:v>0.63636363636363635</c:v>
                </c:pt>
                <c:pt idx="5">
                  <c:v>0.59090909090909094</c:v>
                </c:pt>
                <c:pt idx="6">
                  <c:v>1.7777777777777777</c:v>
                </c:pt>
                <c:pt idx="7">
                  <c:v>0.31818181818181818</c:v>
                </c:pt>
                <c:pt idx="8">
                  <c:v>0.59090909090909094</c:v>
                </c:pt>
                <c:pt idx="9">
                  <c:v>2.2727272727272728E-2</c:v>
                </c:pt>
                <c:pt idx="10">
                  <c:v>0</c:v>
                </c:pt>
                <c:pt idx="11">
                  <c:v>4.5454545454545456E-2</c:v>
                </c:pt>
                <c:pt idx="12">
                  <c:v>0.27272727272727271</c:v>
                </c:pt>
                <c:pt idx="13">
                  <c:v>0.15909090909090909</c:v>
                </c:pt>
                <c:pt idx="14">
                  <c:v>1.0227272727272727</c:v>
                </c:pt>
                <c:pt idx="15">
                  <c:v>7.1428571428571425E-2</c:v>
                </c:pt>
                <c:pt idx="16">
                  <c:v>1.1818181818181819</c:v>
                </c:pt>
                <c:pt idx="17">
                  <c:v>0.54545454545454541</c:v>
                </c:pt>
              </c:numCache>
            </c:numRef>
          </c:val>
          <c:extLst>
            <c:ext xmlns:c16="http://schemas.microsoft.com/office/drawing/2014/chart" uri="{C3380CC4-5D6E-409C-BE32-E72D297353CC}">
              <c16:uniqueId val="{00000000-040D-4986-855D-ADEA99309478}"/>
            </c:ext>
          </c:extLst>
        </c:ser>
        <c:ser>
          <c:idx val="1"/>
          <c:order val="1"/>
          <c:tx>
            <c:v>Moderate Floods</c:v>
          </c:tx>
          <c:invertIfNegative val="0"/>
          <c:cat>
            <c:strRef>
              <c:f>'1970Data'!$A$3:$A$20</c:f>
              <c:strCache>
                <c:ptCount val="18"/>
                <c:pt idx="0">
                  <c:v>NRWM3</c:v>
                </c:pt>
                <c:pt idx="1">
                  <c:v>DOVM3</c:v>
                </c:pt>
                <c:pt idx="2">
                  <c:v>BDGM3</c:v>
                </c:pt>
                <c:pt idx="3">
                  <c:v>NBRM3</c:v>
                </c:pt>
                <c:pt idx="4">
                  <c:v>WOOR1</c:v>
                </c:pt>
                <c:pt idx="5">
                  <c:v>CRAR1</c:v>
                </c:pt>
                <c:pt idx="6">
                  <c:v>HOPR1</c:v>
                </c:pt>
                <c:pt idx="7">
                  <c:v>WODR1</c:v>
                </c:pt>
                <c:pt idx="8">
                  <c:v>WSTR1</c:v>
                </c:pt>
                <c:pt idx="9">
                  <c:v>PUTC3</c:v>
                </c:pt>
                <c:pt idx="10">
                  <c:v>JCYC3</c:v>
                </c:pt>
                <c:pt idx="11">
                  <c:v>WLMC3</c:v>
                </c:pt>
                <c:pt idx="12">
                  <c:v>YTCC3</c:v>
                </c:pt>
                <c:pt idx="13">
                  <c:v>GTBM3</c:v>
                </c:pt>
                <c:pt idx="14">
                  <c:v>FLVC3</c:v>
                </c:pt>
                <c:pt idx="15">
                  <c:v>TENN6</c:v>
                </c:pt>
                <c:pt idx="16">
                  <c:v>GAYC3</c:v>
                </c:pt>
                <c:pt idx="17">
                  <c:v>STVC3</c:v>
                </c:pt>
              </c:strCache>
            </c:strRef>
          </c:cat>
          <c:val>
            <c:numRef>
              <c:f>'1970Data'!$G$3:$G$20</c:f>
              <c:numCache>
                <c:formatCode>General</c:formatCode>
                <c:ptCount val="18"/>
                <c:pt idx="0">
                  <c:v>4.5454545454545456E-2</c:v>
                </c:pt>
                <c:pt idx="1">
                  <c:v>9.0909090909090912E-2</c:v>
                </c:pt>
                <c:pt idx="2">
                  <c:v>9.0909090909090912E-2</c:v>
                </c:pt>
                <c:pt idx="3">
                  <c:v>4.5454545454545456E-2</c:v>
                </c:pt>
                <c:pt idx="4">
                  <c:v>9.0909090909090912E-2</c:v>
                </c:pt>
                <c:pt idx="5">
                  <c:v>0.25</c:v>
                </c:pt>
                <c:pt idx="6">
                  <c:v>0.31111111111111112</c:v>
                </c:pt>
                <c:pt idx="7">
                  <c:v>0.15909090909090909</c:v>
                </c:pt>
                <c:pt idx="8">
                  <c:v>0.22727272727272727</c:v>
                </c:pt>
                <c:pt idx="9">
                  <c:v>0</c:v>
                </c:pt>
                <c:pt idx="10">
                  <c:v>0.11363636363636363</c:v>
                </c:pt>
                <c:pt idx="11">
                  <c:v>0</c:v>
                </c:pt>
                <c:pt idx="12">
                  <c:v>0.36363636363636365</c:v>
                </c:pt>
                <c:pt idx="13">
                  <c:v>9.0909090909090912E-2</c:v>
                </c:pt>
                <c:pt idx="14">
                  <c:v>0.25</c:v>
                </c:pt>
                <c:pt idx="15">
                  <c:v>9.5238095238095233E-2</c:v>
                </c:pt>
                <c:pt idx="16">
                  <c:v>0.40909090909090912</c:v>
                </c:pt>
                <c:pt idx="17">
                  <c:v>0.38636363636363635</c:v>
                </c:pt>
              </c:numCache>
            </c:numRef>
          </c:val>
          <c:extLst>
            <c:ext xmlns:c16="http://schemas.microsoft.com/office/drawing/2014/chart" uri="{C3380CC4-5D6E-409C-BE32-E72D297353CC}">
              <c16:uniqueId val="{00000001-040D-4986-855D-ADEA99309478}"/>
            </c:ext>
          </c:extLst>
        </c:ser>
        <c:ser>
          <c:idx val="2"/>
          <c:order val="2"/>
          <c:tx>
            <c:v>Major Floods</c:v>
          </c:tx>
          <c:invertIfNegative val="0"/>
          <c:cat>
            <c:strRef>
              <c:f>'1970Data'!$A$3:$A$20</c:f>
              <c:strCache>
                <c:ptCount val="18"/>
                <c:pt idx="0">
                  <c:v>NRWM3</c:v>
                </c:pt>
                <c:pt idx="1">
                  <c:v>DOVM3</c:v>
                </c:pt>
                <c:pt idx="2">
                  <c:v>BDGM3</c:v>
                </c:pt>
                <c:pt idx="3">
                  <c:v>NBRM3</c:v>
                </c:pt>
                <c:pt idx="4">
                  <c:v>WOOR1</c:v>
                </c:pt>
                <c:pt idx="5">
                  <c:v>CRAR1</c:v>
                </c:pt>
                <c:pt idx="6">
                  <c:v>HOPR1</c:v>
                </c:pt>
                <c:pt idx="7">
                  <c:v>WODR1</c:v>
                </c:pt>
                <c:pt idx="8">
                  <c:v>WSTR1</c:v>
                </c:pt>
                <c:pt idx="9">
                  <c:v>PUTC3</c:v>
                </c:pt>
                <c:pt idx="10">
                  <c:v>JCYC3</c:v>
                </c:pt>
                <c:pt idx="11">
                  <c:v>WLMC3</c:v>
                </c:pt>
                <c:pt idx="12">
                  <c:v>YTCC3</c:v>
                </c:pt>
                <c:pt idx="13">
                  <c:v>GTBM3</c:v>
                </c:pt>
                <c:pt idx="14">
                  <c:v>FLVC3</c:v>
                </c:pt>
                <c:pt idx="15">
                  <c:v>TENN6</c:v>
                </c:pt>
                <c:pt idx="16">
                  <c:v>GAYC3</c:v>
                </c:pt>
                <c:pt idx="17">
                  <c:v>STVC3</c:v>
                </c:pt>
              </c:strCache>
            </c:strRef>
          </c:cat>
          <c:val>
            <c:numRef>
              <c:f>'1970Data'!$H$3:$H$20</c:f>
              <c:numCache>
                <c:formatCode>General</c:formatCode>
                <c:ptCount val="18"/>
                <c:pt idx="0">
                  <c:v>4.5454545454545456E-2</c:v>
                </c:pt>
                <c:pt idx="1">
                  <c:v>6.8181818181818177E-2</c:v>
                </c:pt>
                <c:pt idx="2">
                  <c:v>4.5454545454545456E-2</c:v>
                </c:pt>
                <c:pt idx="3">
                  <c:v>0</c:v>
                </c:pt>
                <c:pt idx="4">
                  <c:v>0</c:v>
                </c:pt>
                <c:pt idx="5">
                  <c:v>0.13636363636363635</c:v>
                </c:pt>
                <c:pt idx="6">
                  <c:v>4.4444444444444446E-2</c:v>
                </c:pt>
                <c:pt idx="7">
                  <c:v>2.2727272727272728E-2</c:v>
                </c:pt>
                <c:pt idx="8">
                  <c:v>2.2727272727272728E-2</c:v>
                </c:pt>
                <c:pt idx="9">
                  <c:v>0</c:v>
                </c:pt>
                <c:pt idx="10">
                  <c:v>2.2727272727272728E-2</c:v>
                </c:pt>
                <c:pt idx="11">
                  <c:v>0</c:v>
                </c:pt>
                <c:pt idx="12">
                  <c:v>0.25</c:v>
                </c:pt>
                <c:pt idx="13">
                  <c:v>0</c:v>
                </c:pt>
                <c:pt idx="14">
                  <c:v>0</c:v>
                </c:pt>
                <c:pt idx="15">
                  <c:v>0</c:v>
                </c:pt>
                <c:pt idx="16">
                  <c:v>2.2727272727272728E-2</c:v>
                </c:pt>
                <c:pt idx="17">
                  <c:v>9.0909090909090912E-2</c:v>
                </c:pt>
              </c:numCache>
            </c:numRef>
          </c:val>
          <c:extLst>
            <c:ext xmlns:c16="http://schemas.microsoft.com/office/drawing/2014/chart" uri="{C3380CC4-5D6E-409C-BE32-E72D297353CC}">
              <c16:uniqueId val="{00000002-040D-4986-855D-ADEA99309478}"/>
            </c:ext>
          </c:extLst>
        </c:ser>
        <c:dLbls>
          <c:showLegendKey val="0"/>
          <c:showVal val="0"/>
          <c:showCatName val="0"/>
          <c:showSerName val="0"/>
          <c:showPercent val="0"/>
          <c:showBubbleSize val="0"/>
        </c:dLbls>
        <c:gapWidth val="150"/>
        <c:overlap val="100"/>
        <c:axId val="131867008"/>
        <c:axId val="131868928"/>
      </c:barChart>
      <c:catAx>
        <c:axId val="131867008"/>
        <c:scaling>
          <c:orientation val="minMax"/>
        </c:scaling>
        <c:delete val="0"/>
        <c:axPos val="b"/>
        <c:title>
          <c:tx>
            <c:rich>
              <a:bodyPr/>
              <a:lstStyle/>
              <a:p>
                <a:pPr>
                  <a:defRPr sz="1400"/>
                </a:pPr>
                <a:r>
                  <a:rPr lang="en-US" sz="1400" dirty="0"/>
                  <a:t>Location</a:t>
                </a:r>
              </a:p>
            </c:rich>
          </c:tx>
          <c:overlay val="0"/>
        </c:title>
        <c:numFmt formatCode="General" sourceLinked="0"/>
        <c:majorTickMark val="out"/>
        <c:minorTickMark val="none"/>
        <c:tickLblPos val="nextTo"/>
        <c:txPr>
          <a:bodyPr/>
          <a:lstStyle/>
          <a:p>
            <a:pPr>
              <a:defRPr sz="1200" b="1" i="0" baseline="0"/>
            </a:pPr>
            <a:endParaRPr lang="en-US"/>
          </a:p>
        </c:txPr>
        <c:crossAx val="131868928"/>
        <c:crosses val="autoZero"/>
        <c:auto val="1"/>
        <c:lblAlgn val="ctr"/>
        <c:lblOffset val="100"/>
        <c:noMultiLvlLbl val="0"/>
      </c:catAx>
      <c:valAx>
        <c:axId val="131868928"/>
        <c:scaling>
          <c:orientation val="minMax"/>
          <c:max val="2.4"/>
          <c:min val="0"/>
        </c:scaling>
        <c:delete val="0"/>
        <c:axPos val="l"/>
        <c:majorGridlines/>
        <c:title>
          <c:tx>
            <c:rich>
              <a:bodyPr rot="-5400000" vert="horz"/>
              <a:lstStyle/>
              <a:p>
                <a:pPr>
                  <a:defRPr/>
                </a:pPr>
                <a:r>
                  <a:rPr lang="en-US" sz="1300" baseline="0" dirty="0"/>
                  <a:t>Number of Floods Per Year</a:t>
                </a:r>
              </a:p>
            </c:rich>
          </c:tx>
          <c:overlay val="0"/>
        </c:title>
        <c:numFmt formatCode="General" sourceLinked="1"/>
        <c:majorTickMark val="out"/>
        <c:minorTickMark val="none"/>
        <c:tickLblPos val="nextTo"/>
        <c:txPr>
          <a:bodyPr/>
          <a:lstStyle/>
          <a:p>
            <a:pPr>
              <a:defRPr sz="1200" b="1" i="0" baseline="0"/>
            </a:pPr>
            <a:endParaRPr lang="en-US"/>
          </a:p>
        </c:txPr>
        <c:crossAx val="131867008"/>
        <c:crosses val="autoZero"/>
        <c:crossBetween val="between"/>
        <c:majorUnit val="0.4"/>
      </c:valAx>
    </c:plotArea>
    <c:legend>
      <c:legendPos val="r"/>
      <c:layout>
        <c:manualLayout>
          <c:xMode val="edge"/>
          <c:yMode val="edge"/>
          <c:x val="0.13748676099114521"/>
          <c:y val="0.17955542714174141"/>
          <c:w val="0.16708112420730178"/>
          <c:h val="0.13732473750928229"/>
        </c:manualLayout>
      </c:layout>
      <c:overlay val="1"/>
      <c:spPr>
        <a:solidFill>
          <a:sysClr val="window" lastClr="FFFFFF"/>
        </a:solidFill>
        <a:ln w="25400">
          <a:solidFill>
            <a:schemeClr val="tx1"/>
          </a:solidFill>
        </a:ln>
      </c:spPr>
      <c:txPr>
        <a:bodyPr/>
        <a:lstStyle/>
        <a:p>
          <a:pPr>
            <a:defRPr sz="1300" b="1" i="0" kern="0" spc="-100" baseline="0"/>
          </a:pPr>
          <a:endParaRPr lang="en-US"/>
        </a:p>
      </c:txPr>
    </c:legend>
    <c:plotVisOnly val="1"/>
    <c:dispBlanksAs val="gap"/>
    <c:showDLblsOverMax val="0"/>
  </c:chart>
  <c:externalData r:id="rId2">
    <c:autoUpdate val="0"/>
  </c:externalData>
  <c:userShapes r:id="rId3"/>
</c:chartSpace>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10.xml.rels><?xml version="1.0" encoding="UTF-8" standalone="yes"?>
<Relationships xmlns="http://schemas.openxmlformats.org/package/2006/relationships"><Relationship Id="rId1" Type="http://schemas.openxmlformats.org/officeDocument/2006/relationships/image" Target="../media/image49.jpeg"/></Relationships>
</file>

<file path=ppt/diagrams/_rels/data11.xml.rels><?xml version="1.0" encoding="UTF-8" standalone="yes"?>
<Relationships xmlns="http://schemas.openxmlformats.org/package/2006/relationships"><Relationship Id="rId1" Type="http://schemas.openxmlformats.org/officeDocument/2006/relationships/image" Target="../media/image50.jpeg"/></Relationships>
</file>

<file path=ppt/diagrams/_rels/data12.xml.rels><?xml version="1.0" encoding="UTF-8" standalone="yes"?>
<Relationships xmlns="http://schemas.openxmlformats.org/package/2006/relationships"><Relationship Id="rId1" Type="http://schemas.openxmlformats.org/officeDocument/2006/relationships/image" Target="../media/image51.jpeg"/></Relationships>
</file>

<file path=ppt/diagrams/_rels/data13.xml.rels><?xml version="1.0" encoding="UTF-8" standalone="yes"?>
<Relationships xmlns="http://schemas.openxmlformats.org/package/2006/relationships"><Relationship Id="rId1" Type="http://schemas.openxmlformats.org/officeDocument/2006/relationships/image" Target="../media/image52.jpeg"/></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6" Type="http://schemas.openxmlformats.org/officeDocument/2006/relationships/image" Target="../media/image33.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ata3.xml.rels><?xml version="1.0" encoding="UTF-8" standalone="yes"?>
<Relationships xmlns="http://schemas.openxmlformats.org/package/2006/relationships"><Relationship Id="rId1" Type="http://schemas.openxmlformats.org/officeDocument/2006/relationships/image" Target="../media/image42.jpeg"/></Relationships>
</file>

<file path=ppt/diagrams/_rels/data4.xml.rels><?xml version="1.0" encoding="UTF-8" standalone="yes"?>
<Relationships xmlns="http://schemas.openxmlformats.org/package/2006/relationships"><Relationship Id="rId1" Type="http://schemas.openxmlformats.org/officeDocument/2006/relationships/image" Target="../media/image43.jpeg"/></Relationships>
</file>

<file path=ppt/diagrams/_rels/data5.xml.rels><?xml version="1.0" encoding="UTF-8" standalone="yes"?>
<Relationships xmlns="http://schemas.openxmlformats.org/package/2006/relationships"><Relationship Id="rId1" Type="http://schemas.openxmlformats.org/officeDocument/2006/relationships/image" Target="../media/image44.jpeg"/></Relationships>
</file>

<file path=ppt/diagrams/_rels/data6.xml.rels><?xml version="1.0" encoding="UTF-8" standalone="yes"?>
<Relationships xmlns="http://schemas.openxmlformats.org/package/2006/relationships"><Relationship Id="rId1" Type="http://schemas.openxmlformats.org/officeDocument/2006/relationships/image" Target="../media/image45.jpeg"/></Relationships>
</file>

<file path=ppt/diagrams/_rels/data7.xml.rels><?xml version="1.0" encoding="UTF-8" standalone="yes"?>
<Relationships xmlns="http://schemas.openxmlformats.org/package/2006/relationships"><Relationship Id="rId1" Type="http://schemas.openxmlformats.org/officeDocument/2006/relationships/image" Target="../media/image46.jpeg"/></Relationships>
</file>

<file path=ppt/diagrams/_rels/data8.xml.rels><?xml version="1.0" encoding="UTF-8" standalone="yes"?>
<Relationships xmlns="http://schemas.openxmlformats.org/package/2006/relationships"><Relationship Id="rId1" Type="http://schemas.openxmlformats.org/officeDocument/2006/relationships/image" Target="../media/image47.jpeg"/></Relationships>
</file>

<file path=ppt/diagrams/_rels/data9.xml.rels><?xml version="1.0" encoding="UTF-8" standalone="yes"?>
<Relationships xmlns="http://schemas.openxmlformats.org/package/2006/relationships"><Relationship Id="rId1"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50.jpeg"/></Relationships>
</file>

<file path=ppt/diagrams/_rels/drawing12.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52.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6" Type="http://schemas.openxmlformats.org/officeDocument/2006/relationships/image" Target="../media/image33.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1" Type="http://schemas.openxmlformats.org/officeDocument/2006/relationships/image" Target="../media/image4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43.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44.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45.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46.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47.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98B000-77E2-4977-82C7-2CEE5F18C70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1AD2BB5-B8C5-4BA3-A1B3-3BBEA3431039}">
      <dgm:prSet/>
      <dgm:spPr/>
      <dgm:t>
        <a:bodyPr/>
        <a:lstStyle/>
        <a:p>
          <a:pPr>
            <a:lnSpc>
              <a:spcPct val="100000"/>
            </a:lnSpc>
          </a:pPr>
          <a:r>
            <a:rPr lang="en-US" dirty="0"/>
            <a:t>Precipitation (59)</a:t>
          </a:r>
        </a:p>
      </dgm:t>
    </dgm:pt>
    <dgm:pt modelId="{ADD8D37F-B484-42AA-B2F7-118E9D1943E5}" type="parTrans" cxnId="{BB70E290-88A7-4E05-A6C4-C8196DFE92C0}">
      <dgm:prSet/>
      <dgm:spPr/>
      <dgm:t>
        <a:bodyPr/>
        <a:lstStyle/>
        <a:p>
          <a:endParaRPr lang="en-US"/>
        </a:p>
      </dgm:t>
    </dgm:pt>
    <dgm:pt modelId="{5AA58784-CC75-48B9-AF68-EDEE8BBDFB9C}" type="sibTrans" cxnId="{BB70E290-88A7-4E05-A6C4-C8196DFE92C0}">
      <dgm:prSet/>
      <dgm:spPr/>
      <dgm:t>
        <a:bodyPr/>
        <a:lstStyle/>
        <a:p>
          <a:pPr>
            <a:lnSpc>
              <a:spcPct val="100000"/>
            </a:lnSpc>
          </a:pPr>
          <a:endParaRPr lang="en-US"/>
        </a:p>
      </dgm:t>
    </dgm:pt>
    <dgm:pt modelId="{2A5C2217-6233-4C6C-8C02-A8E10ED79C73}">
      <dgm:prSet/>
      <dgm:spPr/>
      <dgm:t>
        <a:bodyPr/>
        <a:lstStyle/>
        <a:p>
          <a:pPr>
            <a:lnSpc>
              <a:spcPct val="100000"/>
            </a:lnSpc>
          </a:pPr>
          <a:r>
            <a:rPr lang="en-US" dirty="0"/>
            <a:t>Streamflow (59)</a:t>
          </a:r>
        </a:p>
      </dgm:t>
    </dgm:pt>
    <dgm:pt modelId="{E3757A6C-E0A9-441A-AD4A-20ED3C272179}" type="parTrans" cxnId="{13467376-03A0-4290-B217-9274193802EF}">
      <dgm:prSet/>
      <dgm:spPr/>
      <dgm:t>
        <a:bodyPr/>
        <a:lstStyle/>
        <a:p>
          <a:endParaRPr lang="en-US"/>
        </a:p>
      </dgm:t>
    </dgm:pt>
    <dgm:pt modelId="{1A50C35F-BEDF-4C46-9E92-96831E19EA34}" type="sibTrans" cxnId="{13467376-03A0-4290-B217-9274193802EF}">
      <dgm:prSet/>
      <dgm:spPr/>
      <dgm:t>
        <a:bodyPr/>
        <a:lstStyle/>
        <a:p>
          <a:pPr>
            <a:lnSpc>
              <a:spcPct val="100000"/>
            </a:lnSpc>
          </a:pPr>
          <a:endParaRPr lang="en-US"/>
        </a:p>
      </dgm:t>
    </dgm:pt>
    <dgm:pt modelId="{63D6B061-F250-41BE-B72E-325F86FAB474}">
      <dgm:prSet/>
      <dgm:spPr/>
      <dgm:t>
        <a:bodyPr/>
        <a:lstStyle/>
        <a:p>
          <a:pPr>
            <a:lnSpc>
              <a:spcPct val="100000"/>
            </a:lnSpc>
          </a:pPr>
          <a:r>
            <a:rPr lang="en-US" dirty="0"/>
            <a:t>Groundwater (64)</a:t>
          </a:r>
        </a:p>
      </dgm:t>
    </dgm:pt>
    <dgm:pt modelId="{035EA59E-5CFC-4919-9103-8613D8056EC7}" type="parTrans" cxnId="{0B48C035-BF17-43DD-9B59-B88D0F8791AE}">
      <dgm:prSet/>
      <dgm:spPr/>
      <dgm:t>
        <a:bodyPr/>
        <a:lstStyle/>
        <a:p>
          <a:endParaRPr lang="en-US"/>
        </a:p>
      </dgm:t>
    </dgm:pt>
    <dgm:pt modelId="{3084C71A-2C79-40CD-9565-96732D7208D4}" type="sibTrans" cxnId="{0B48C035-BF17-43DD-9B59-B88D0F8791AE}">
      <dgm:prSet/>
      <dgm:spPr/>
      <dgm:t>
        <a:bodyPr/>
        <a:lstStyle/>
        <a:p>
          <a:pPr>
            <a:lnSpc>
              <a:spcPct val="100000"/>
            </a:lnSpc>
          </a:pPr>
          <a:endParaRPr lang="en-US"/>
        </a:p>
      </dgm:t>
    </dgm:pt>
    <dgm:pt modelId="{DFA90400-15D0-4EA4-B37D-A339BFFB0A15}">
      <dgm:prSet/>
      <dgm:spPr/>
      <dgm:t>
        <a:bodyPr/>
        <a:lstStyle/>
        <a:p>
          <a:pPr>
            <a:lnSpc>
              <a:spcPct val="100000"/>
            </a:lnSpc>
          </a:pPr>
          <a:r>
            <a:rPr lang="en-US" dirty="0"/>
            <a:t>Lakes and Impoundments (19)</a:t>
          </a:r>
        </a:p>
      </dgm:t>
    </dgm:pt>
    <dgm:pt modelId="{24B96628-AA7B-4DC0-998B-ED166077F6E0}" type="parTrans" cxnId="{569DD1BA-8F00-4974-B750-A45C7410C5E1}">
      <dgm:prSet/>
      <dgm:spPr/>
      <dgm:t>
        <a:bodyPr/>
        <a:lstStyle/>
        <a:p>
          <a:endParaRPr lang="en-US"/>
        </a:p>
      </dgm:t>
    </dgm:pt>
    <dgm:pt modelId="{2E6C4E78-949F-4A29-A857-0B5777F7EF35}" type="sibTrans" cxnId="{569DD1BA-8F00-4974-B750-A45C7410C5E1}">
      <dgm:prSet/>
      <dgm:spPr/>
      <dgm:t>
        <a:bodyPr/>
        <a:lstStyle/>
        <a:p>
          <a:pPr>
            <a:lnSpc>
              <a:spcPct val="100000"/>
            </a:lnSpc>
          </a:pPr>
          <a:endParaRPr lang="en-US"/>
        </a:p>
      </dgm:t>
    </dgm:pt>
    <dgm:pt modelId="{5F19CE50-C4C1-4FC3-A137-26F06B88BC1B}">
      <dgm:prSet/>
      <dgm:spPr/>
      <dgm:t>
        <a:bodyPr/>
        <a:lstStyle/>
        <a:p>
          <a:pPr>
            <a:lnSpc>
              <a:spcPct val="100000"/>
            </a:lnSpc>
          </a:pPr>
          <a:r>
            <a:rPr lang="en-US" dirty="0"/>
            <a:t>KBDI- Fire Danger (16)</a:t>
          </a:r>
        </a:p>
      </dgm:t>
    </dgm:pt>
    <dgm:pt modelId="{E9FEED2A-2CFC-4236-9237-76A8F60F78D3}" type="parTrans" cxnId="{78612FB9-0284-4CCB-B5E5-1526FE238877}">
      <dgm:prSet/>
      <dgm:spPr/>
      <dgm:t>
        <a:bodyPr/>
        <a:lstStyle/>
        <a:p>
          <a:endParaRPr lang="en-US"/>
        </a:p>
      </dgm:t>
    </dgm:pt>
    <dgm:pt modelId="{5E50F6FB-5736-40D1-A558-5A913CB27ED5}" type="sibTrans" cxnId="{78612FB9-0284-4CCB-B5E5-1526FE238877}">
      <dgm:prSet/>
      <dgm:spPr/>
      <dgm:t>
        <a:bodyPr/>
        <a:lstStyle/>
        <a:p>
          <a:pPr>
            <a:lnSpc>
              <a:spcPct val="100000"/>
            </a:lnSpc>
          </a:pPr>
          <a:endParaRPr lang="en-US"/>
        </a:p>
      </dgm:t>
    </dgm:pt>
    <dgm:pt modelId="{0428A376-A6F4-484D-B26A-89D329DE78C8}">
      <dgm:prSet/>
      <dgm:spPr/>
      <dgm:t>
        <a:bodyPr/>
        <a:lstStyle/>
        <a:p>
          <a:pPr>
            <a:lnSpc>
              <a:spcPct val="100000"/>
            </a:lnSpc>
          </a:pPr>
          <a:r>
            <a:rPr lang="en-US" dirty="0"/>
            <a:t>Crop Moisture (national map)</a:t>
          </a:r>
        </a:p>
      </dgm:t>
    </dgm:pt>
    <dgm:pt modelId="{9D50B810-049D-47DD-801D-5035D2DAE806}" type="parTrans" cxnId="{002D8904-5A05-4CB6-A36D-132BFF454636}">
      <dgm:prSet/>
      <dgm:spPr/>
      <dgm:t>
        <a:bodyPr/>
        <a:lstStyle/>
        <a:p>
          <a:endParaRPr lang="en-US"/>
        </a:p>
      </dgm:t>
    </dgm:pt>
    <dgm:pt modelId="{1E71A1F3-BDEF-40D0-A938-7062BBDBF201}" type="sibTrans" cxnId="{002D8904-5A05-4CB6-A36D-132BFF454636}">
      <dgm:prSet/>
      <dgm:spPr/>
      <dgm:t>
        <a:bodyPr/>
        <a:lstStyle/>
        <a:p>
          <a:endParaRPr lang="en-US"/>
        </a:p>
      </dgm:t>
    </dgm:pt>
    <dgm:pt modelId="{3011DC17-61AD-4FBE-9FF9-5ED28AFDEF20}" type="pres">
      <dgm:prSet presAssocID="{7898B000-77E2-4977-82C7-2CEE5F18C707}" presName="root" presStyleCnt="0">
        <dgm:presLayoutVars>
          <dgm:dir/>
          <dgm:resizeHandles val="exact"/>
        </dgm:presLayoutVars>
      </dgm:prSet>
      <dgm:spPr/>
    </dgm:pt>
    <dgm:pt modelId="{0821FE8D-5F08-485D-BA0E-FBFE9DD2A272}" type="pres">
      <dgm:prSet presAssocID="{7898B000-77E2-4977-82C7-2CEE5F18C707}" presName="container" presStyleCnt="0">
        <dgm:presLayoutVars>
          <dgm:dir/>
          <dgm:resizeHandles val="exact"/>
        </dgm:presLayoutVars>
      </dgm:prSet>
      <dgm:spPr/>
    </dgm:pt>
    <dgm:pt modelId="{B127B052-E5A8-4B4E-BBA3-FFC92687AF56}" type="pres">
      <dgm:prSet presAssocID="{61AD2BB5-B8C5-4BA3-A1B3-3BBEA3431039}" presName="compNode" presStyleCnt="0"/>
      <dgm:spPr/>
    </dgm:pt>
    <dgm:pt modelId="{C082425F-5034-45BE-9968-6609B7E5CFF4}" type="pres">
      <dgm:prSet presAssocID="{61AD2BB5-B8C5-4BA3-A1B3-3BBEA3431039}" presName="iconBgRect" presStyleLbl="bgShp" presStyleIdx="0" presStyleCnt="6"/>
      <dgm:spPr/>
    </dgm:pt>
    <dgm:pt modelId="{E51A3976-6500-447C-85F4-8DB5096FF2A5}" type="pres">
      <dgm:prSet presAssocID="{61AD2BB5-B8C5-4BA3-A1B3-3BBEA343103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ach umbrella"/>
        </a:ext>
      </dgm:extLst>
    </dgm:pt>
    <dgm:pt modelId="{4034B02B-D322-4E5F-B676-33FF465884F8}" type="pres">
      <dgm:prSet presAssocID="{61AD2BB5-B8C5-4BA3-A1B3-3BBEA3431039}" presName="spaceRect" presStyleCnt="0"/>
      <dgm:spPr/>
    </dgm:pt>
    <dgm:pt modelId="{5EFA1F1D-6657-4483-862F-A264688C8120}" type="pres">
      <dgm:prSet presAssocID="{61AD2BB5-B8C5-4BA3-A1B3-3BBEA3431039}" presName="textRect" presStyleLbl="revTx" presStyleIdx="0" presStyleCnt="6">
        <dgm:presLayoutVars>
          <dgm:chMax val="1"/>
          <dgm:chPref val="1"/>
        </dgm:presLayoutVars>
      </dgm:prSet>
      <dgm:spPr/>
    </dgm:pt>
    <dgm:pt modelId="{EE22BFEE-5325-4A05-9AD0-A7A5E8FD1D62}" type="pres">
      <dgm:prSet presAssocID="{5AA58784-CC75-48B9-AF68-EDEE8BBDFB9C}" presName="sibTrans" presStyleLbl="sibTrans2D1" presStyleIdx="0" presStyleCnt="0"/>
      <dgm:spPr/>
    </dgm:pt>
    <dgm:pt modelId="{FE3E6D37-5F01-4755-8240-F8A98D143B96}" type="pres">
      <dgm:prSet presAssocID="{2A5C2217-6233-4C6C-8C02-A8E10ED79C73}" presName="compNode" presStyleCnt="0"/>
      <dgm:spPr/>
    </dgm:pt>
    <dgm:pt modelId="{38732A29-F06F-4551-90B9-2E994FC12BA5}" type="pres">
      <dgm:prSet presAssocID="{2A5C2217-6233-4C6C-8C02-A8E10ED79C73}" presName="iconBgRect" presStyleLbl="bgShp" presStyleIdx="1" presStyleCnt="6"/>
      <dgm:spPr/>
    </dgm:pt>
    <dgm:pt modelId="{EC880557-5DD2-4C75-A1B8-F257F85567BD}" type="pres">
      <dgm:prSet presAssocID="{2A5C2217-6233-4C6C-8C02-A8E10ED79C73}"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anoe"/>
        </a:ext>
      </dgm:extLst>
    </dgm:pt>
    <dgm:pt modelId="{58E9F2F0-684E-4B36-B0F2-6B74EB5B3821}" type="pres">
      <dgm:prSet presAssocID="{2A5C2217-6233-4C6C-8C02-A8E10ED79C73}" presName="spaceRect" presStyleCnt="0"/>
      <dgm:spPr/>
    </dgm:pt>
    <dgm:pt modelId="{AAA374B2-C20A-4E94-96D6-5FE8AD8B0714}" type="pres">
      <dgm:prSet presAssocID="{2A5C2217-6233-4C6C-8C02-A8E10ED79C73}" presName="textRect" presStyleLbl="revTx" presStyleIdx="1" presStyleCnt="6">
        <dgm:presLayoutVars>
          <dgm:chMax val="1"/>
          <dgm:chPref val="1"/>
        </dgm:presLayoutVars>
      </dgm:prSet>
      <dgm:spPr/>
    </dgm:pt>
    <dgm:pt modelId="{5B1C474F-79E3-47E2-8656-319B959FFAE7}" type="pres">
      <dgm:prSet presAssocID="{1A50C35F-BEDF-4C46-9E92-96831E19EA34}" presName="sibTrans" presStyleLbl="sibTrans2D1" presStyleIdx="0" presStyleCnt="0"/>
      <dgm:spPr/>
    </dgm:pt>
    <dgm:pt modelId="{83C5434F-708C-4188-8B1E-35AC5F629650}" type="pres">
      <dgm:prSet presAssocID="{63D6B061-F250-41BE-B72E-325F86FAB474}" presName="compNode" presStyleCnt="0"/>
      <dgm:spPr/>
    </dgm:pt>
    <dgm:pt modelId="{17BBCDF8-8588-40B5-A843-927783CF3F33}" type="pres">
      <dgm:prSet presAssocID="{63D6B061-F250-41BE-B72E-325F86FAB474}" presName="iconBgRect" presStyleLbl="bgShp" presStyleIdx="2" presStyleCnt="6"/>
      <dgm:spPr/>
    </dgm:pt>
    <dgm:pt modelId="{D6000C58-20AE-4750-8340-8737844B9D2D}" type="pres">
      <dgm:prSet presAssocID="{63D6B061-F250-41BE-B72E-325F86FAB47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a:ext>
      </dgm:extLst>
    </dgm:pt>
    <dgm:pt modelId="{6AEA86CE-8CB6-4899-83C0-FB77E87121A2}" type="pres">
      <dgm:prSet presAssocID="{63D6B061-F250-41BE-B72E-325F86FAB474}" presName="spaceRect" presStyleCnt="0"/>
      <dgm:spPr/>
    </dgm:pt>
    <dgm:pt modelId="{CD3EA5FD-1DED-456F-AF16-802A9C6965B4}" type="pres">
      <dgm:prSet presAssocID="{63D6B061-F250-41BE-B72E-325F86FAB474}" presName="textRect" presStyleLbl="revTx" presStyleIdx="2" presStyleCnt="6">
        <dgm:presLayoutVars>
          <dgm:chMax val="1"/>
          <dgm:chPref val="1"/>
        </dgm:presLayoutVars>
      </dgm:prSet>
      <dgm:spPr/>
    </dgm:pt>
    <dgm:pt modelId="{3BF11F57-BC1C-4809-A362-EA5408E8A2B3}" type="pres">
      <dgm:prSet presAssocID="{3084C71A-2C79-40CD-9565-96732D7208D4}" presName="sibTrans" presStyleLbl="sibTrans2D1" presStyleIdx="0" presStyleCnt="0"/>
      <dgm:spPr/>
    </dgm:pt>
    <dgm:pt modelId="{480B5741-1C03-4EBB-A2B8-CEC72282991A}" type="pres">
      <dgm:prSet presAssocID="{DFA90400-15D0-4EA4-B37D-A339BFFB0A15}" presName="compNode" presStyleCnt="0"/>
      <dgm:spPr/>
    </dgm:pt>
    <dgm:pt modelId="{7BAEFDC9-3584-4DC8-902C-7E86B62BD4C2}" type="pres">
      <dgm:prSet presAssocID="{DFA90400-15D0-4EA4-B37D-A339BFFB0A15}" presName="iconBgRect" presStyleLbl="bgShp" presStyleIdx="3" presStyleCnt="6"/>
      <dgm:spPr/>
    </dgm:pt>
    <dgm:pt modelId="{02851F92-6622-4FCC-BD6D-DF7EAFE797FA}" type="pres">
      <dgm:prSet presAssocID="{DFA90400-15D0-4EA4-B37D-A339BFFB0A1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sh"/>
        </a:ext>
      </dgm:extLst>
    </dgm:pt>
    <dgm:pt modelId="{E4B85FB4-28C3-4030-90AC-CD53A34D6755}" type="pres">
      <dgm:prSet presAssocID="{DFA90400-15D0-4EA4-B37D-A339BFFB0A15}" presName="spaceRect" presStyleCnt="0"/>
      <dgm:spPr/>
    </dgm:pt>
    <dgm:pt modelId="{3086BCC5-6DBE-45A5-88BB-C60AF6977346}" type="pres">
      <dgm:prSet presAssocID="{DFA90400-15D0-4EA4-B37D-A339BFFB0A15}" presName="textRect" presStyleLbl="revTx" presStyleIdx="3" presStyleCnt="6">
        <dgm:presLayoutVars>
          <dgm:chMax val="1"/>
          <dgm:chPref val="1"/>
        </dgm:presLayoutVars>
      </dgm:prSet>
      <dgm:spPr/>
    </dgm:pt>
    <dgm:pt modelId="{43D227A7-5266-404D-8DA5-D16CBC783F52}" type="pres">
      <dgm:prSet presAssocID="{2E6C4E78-949F-4A29-A857-0B5777F7EF35}" presName="sibTrans" presStyleLbl="sibTrans2D1" presStyleIdx="0" presStyleCnt="0"/>
      <dgm:spPr/>
    </dgm:pt>
    <dgm:pt modelId="{9C2E7F88-6FC8-4785-9385-8475ADC7D57F}" type="pres">
      <dgm:prSet presAssocID="{5F19CE50-C4C1-4FC3-A137-26F06B88BC1B}" presName="compNode" presStyleCnt="0"/>
      <dgm:spPr/>
    </dgm:pt>
    <dgm:pt modelId="{A8FBA6B3-5A6B-4AC8-9C0B-387B4AED3112}" type="pres">
      <dgm:prSet presAssocID="{5F19CE50-C4C1-4FC3-A137-26F06B88BC1B}" presName="iconBgRect" presStyleLbl="bgShp" presStyleIdx="4" presStyleCnt="6"/>
      <dgm:spPr/>
    </dgm:pt>
    <dgm:pt modelId="{1D238195-6FFD-46E3-BFF0-D500455E8F7A}" type="pres">
      <dgm:prSet presAssocID="{5F19CE50-C4C1-4FC3-A137-26F06B88BC1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re"/>
        </a:ext>
      </dgm:extLst>
    </dgm:pt>
    <dgm:pt modelId="{31FE43B3-F936-45F4-9711-5895DFE50FB1}" type="pres">
      <dgm:prSet presAssocID="{5F19CE50-C4C1-4FC3-A137-26F06B88BC1B}" presName="spaceRect" presStyleCnt="0"/>
      <dgm:spPr/>
    </dgm:pt>
    <dgm:pt modelId="{F7C39636-B80B-492E-AEF1-F0E1CF231DB0}" type="pres">
      <dgm:prSet presAssocID="{5F19CE50-C4C1-4FC3-A137-26F06B88BC1B}" presName="textRect" presStyleLbl="revTx" presStyleIdx="4" presStyleCnt="6">
        <dgm:presLayoutVars>
          <dgm:chMax val="1"/>
          <dgm:chPref val="1"/>
        </dgm:presLayoutVars>
      </dgm:prSet>
      <dgm:spPr/>
    </dgm:pt>
    <dgm:pt modelId="{CB1132AF-743E-4D24-9A34-9A13D59D54D2}" type="pres">
      <dgm:prSet presAssocID="{5E50F6FB-5736-40D1-A558-5A913CB27ED5}" presName="sibTrans" presStyleLbl="sibTrans2D1" presStyleIdx="0" presStyleCnt="0"/>
      <dgm:spPr/>
    </dgm:pt>
    <dgm:pt modelId="{B3D7D068-114B-4648-B913-627F705CF77C}" type="pres">
      <dgm:prSet presAssocID="{0428A376-A6F4-484D-B26A-89D329DE78C8}" presName="compNode" presStyleCnt="0"/>
      <dgm:spPr/>
    </dgm:pt>
    <dgm:pt modelId="{2409B64B-F2D0-402B-8175-BE48D01D1B0B}" type="pres">
      <dgm:prSet presAssocID="{0428A376-A6F4-484D-B26A-89D329DE78C8}" presName="iconBgRect" presStyleLbl="bgShp" presStyleIdx="5" presStyleCnt="6"/>
      <dgm:spPr/>
    </dgm:pt>
    <dgm:pt modelId="{97C569FB-D627-46E1-80CD-661AA110B1CE}" type="pres">
      <dgm:prSet presAssocID="{0428A376-A6F4-484D-B26A-89D329DE78C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lant"/>
        </a:ext>
      </dgm:extLst>
    </dgm:pt>
    <dgm:pt modelId="{D2D11316-5189-4A8E-8D35-43F4CD272B19}" type="pres">
      <dgm:prSet presAssocID="{0428A376-A6F4-484D-B26A-89D329DE78C8}" presName="spaceRect" presStyleCnt="0"/>
      <dgm:spPr/>
    </dgm:pt>
    <dgm:pt modelId="{798892F1-6A14-4407-A8A4-C0DF3C50634D}" type="pres">
      <dgm:prSet presAssocID="{0428A376-A6F4-484D-B26A-89D329DE78C8}" presName="textRect" presStyleLbl="revTx" presStyleIdx="5" presStyleCnt="6">
        <dgm:presLayoutVars>
          <dgm:chMax val="1"/>
          <dgm:chPref val="1"/>
        </dgm:presLayoutVars>
      </dgm:prSet>
      <dgm:spPr/>
    </dgm:pt>
  </dgm:ptLst>
  <dgm:cxnLst>
    <dgm:cxn modelId="{002D8904-5A05-4CB6-A36D-132BFF454636}" srcId="{7898B000-77E2-4977-82C7-2CEE5F18C707}" destId="{0428A376-A6F4-484D-B26A-89D329DE78C8}" srcOrd="5" destOrd="0" parTransId="{9D50B810-049D-47DD-801D-5035D2DAE806}" sibTransId="{1E71A1F3-BDEF-40D0-A938-7062BBDBF201}"/>
    <dgm:cxn modelId="{05BEFA25-8DE6-4BFD-9FDC-900131D9C25F}" type="presOf" srcId="{3084C71A-2C79-40CD-9565-96732D7208D4}" destId="{3BF11F57-BC1C-4809-A362-EA5408E8A2B3}" srcOrd="0" destOrd="0" presId="urn:microsoft.com/office/officeart/2018/2/layout/IconCircleList"/>
    <dgm:cxn modelId="{0B48C035-BF17-43DD-9B59-B88D0F8791AE}" srcId="{7898B000-77E2-4977-82C7-2CEE5F18C707}" destId="{63D6B061-F250-41BE-B72E-325F86FAB474}" srcOrd="2" destOrd="0" parTransId="{035EA59E-5CFC-4919-9103-8613D8056EC7}" sibTransId="{3084C71A-2C79-40CD-9565-96732D7208D4}"/>
    <dgm:cxn modelId="{67B29944-B521-4F27-82C4-15C15F683C4E}" type="presOf" srcId="{5AA58784-CC75-48B9-AF68-EDEE8BBDFB9C}" destId="{EE22BFEE-5325-4A05-9AD0-A7A5E8FD1D62}" srcOrd="0" destOrd="0" presId="urn:microsoft.com/office/officeart/2018/2/layout/IconCircleList"/>
    <dgm:cxn modelId="{D5D67848-BD11-4928-B450-D47EB550C271}" type="presOf" srcId="{DFA90400-15D0-4EA4-B37D-A339BFFB0A15}" destId="{3086BCC5-6DBE-45A5-88BB-C60AF6977346}" srcOrd="0" destOrd="0" presId="urn:microsoft.com/office/officeart/2018/2/layout/IconCircleList"/>
    <dgm:cxn modelId="{13467376-03A0-4290-B217-9274193802EF}" srcId="{7898B000-77E2-4977-82C7-2CEE5F18C707}" destId="{2A5C2217-6233-4C6C-8C02-A8E10ED79C73}" srcOrd="1" destOrd="0" parTransId="{E3757A6C-E0A9-441A-AD4A-20ED3C272179}" sibTransId="{1A50C35F-BEDF-4C46-9E92-96831E19EA34}"/>
    <dgm:cxn modelId="{7FD1B781-1B0F-4E1C-8AE1-66BDE725B6E3}" type="presOf" srcId="{7898B000-77E2-4977-82C7-2CEE5F18C707}" destId="{3011DC17-61AD-4FBE-9FF9-5ED28AFDEF20}" srcOrd="0" destOrd="0" presId="urn:microsoft.com/office/officeart/2018/2/layout/IconCircleList"/>
    <dgm:cxn modelId="{BB70E290-88A7-4E05-A6C4-C8196DFE92C0}" srcId="{7898B000-77E2-4977-82C7-2CEE5F18C707}" destId="{61AD2BB5-B8C5-4BA3-A1B3-3BBEA3431039}" srcOrd="0" destOrd="0" parTransId="{ADD8D37F-B484-42AA-B2F7-118E9D1943E5}" sibTransId="{5AA58784-CC75-48B9-AF68-EDEE8BBDFB9C}"/>
    <dgm:cxn modelId="{F86CB392-0B70-43F4-8D10-61E3A57A11D7}" type="presOf" srcId="{5F19CE50-C4C1-4FC3-A137-26F06B88BC1B}" destId="{F7C39636-B80B-492E-AEF1-F0E1CF231DB0}" srcOrd="0" destOrd="0" presId="urn:microsoft.com/office/officeart/2018/2/layout/IconCircleList"/>
    <dgm:cxn modelId="{EAF0B5A7-E169-486A-A764-87132986AD17}" type="presOf" srcId="{2E6C4E78-949F-4A29-A857-0B5777F7EF35}" destId="{43D227A7-5266-404D-8DA5-D16CBC783F52}" srcOrd="0" destOrd="0" presId="urn:microsoft.com/office/officeart/2018/2/layout/IconCircleList"/>
    <dgm:cxn modelId="{D93B58B8-5F17-4E8E-A9F7-26E3967C2DB4}" type="presOf" srcId="{0428A376-A6F4-484D-B26A-89D329DE78C8}" destId="{798892F1-6A14-4407-A8A4-C0DF3C50634D}" srcOrd="0" destOrd="0" presId="urn:microsoft.com/office/officeart/2018/2/layout/IconCircleList"/>
    <dgm:cxn modelId="{78612FB9-0284-4CCB-B5E5-1526FE238877}" srcId="{7898B000-77E2-4977-82C7-2CEE5F18C707}" destId="{5F19CE50-C4C1-4FC3-A137-26F06B88BC1B}" srcOrd="4" destOrd="0" parTransId="{E9FEED2A-2CFC-4236-9237-76A8F60F78D3}" sibTransId="{5E50F6FB-5736-40D1-A558-5A913CB27ED5}"/>
    <dgm:cxn modelId="{569DD1BA-8F00-4974-B750-A45C7410C5E1}" srcId="{7898B000-77E2-4977-82C7-2CEE5F18C707}" destId="{DFA90400-15D0-4EA4-B37D-A339BFFB0A15}" srcOrd="3" destOrd="0" parTransId="{24B96628-AA7B-4DC0-998B-ED166077F6E0}" sibTransId="{2E6C4E78-949F-4A29-A857-0B5777F7EF35}"/>
    <dgm:cxn modelId="{8A8D3EC4-BC94-411D-A6D8-8516B6845111}" type="presOf" srcId="{5E50F6FB-5736-40D1-A558-5A913CB27ED5}" destId="{CB1132AF-743E-4D24-9A34-9A13D59D54D2}" srcOrd="0" destOrd="0" presId="urn:microsoft.com/office/officeart/2018/2/layout/IconCircleList"/>
    <dgm:cxn modelId="{724EDFCB-F9C7-49F8-96C5-9A57DBCEF688}" type="presOf" srcId="{2A5C2217-6233-4C6C-8C02-A8E10ED79C73}" destId="{AAA374B2-C20A-4E94-96D6-5FE8AD8B0714}" srcOrd="0" destOrd="0" presId="urn:microsoft.com/office/officeart/2018/2/layout/IconCircleList"/>
    <dgm:cxn modelId="{C11F04EF-B4BE-46FD-998E-4AA07942E42D}" type="presOf" srcId="{1A50C35F-BEDF-4C46-9E92-96831E19EA34}" destId="{5B1C474F-79E3-47E2-8656-319B959FFAE7}" srcOrd="0" destOrd="0" presId="urn:microsoft.com/office/officeart/2018/2/layout/IconCircleList"/>
    <dgm:cxn modelId="{C03572F0-8975-4253-B9B1-58BED8089756}" type="presOf" srcId="{63D6B061-F250-41BE-B72E-325F86FAB474}" destId="{CD3EA5FD-1DED-456F-AF16-802A9C6965B4}" srcOrd="0" destOrd="0" presId="urn:microsoft.com/office/officeart/2018/2/layout/IconCircleList"/>
    <dgm:cxn modelId="{A16272F6-1FC4-479E-96EB-8BF90CC98095}" type="presOf" srcId="{61AD2BB5-B8C5-4BA3-A1B3-3BBEA3431039}" destId="{5EFA1F1D-6657-4483-862F-A264688C8120}" srcOrd="0" destOrd="0" presId="urn:microsoft.com/office/officeart/2018/2/layout/IconCircleList"/>
    <dgm:cxn modelId="{FC7BB816-704F-4325-9ADB-BD7CD95E4D84}" type="presParOf" srcId="{3011DC17-61AD-4FBE-9FF9-5ED28AFDEF20}" destId="{0821FE8D-5F08-485D-BA0E-FBFE9DD2A272}" srcOrd="0" destOrd="0" presId="urn:microsoft.com/office/officeart/2018/2/layout/IconCircleList"/>
    <dgm:cxn modelId="{F00C6A61-3FF5-405D-8FED-8175AB226EF4}" type="presParOf" srcId="{0821FE8D-5F08-485D-BA0E-FBFE9DD2A272}" destId="{B127B052-E5A8-4B4E-BBA3-FFC92687AF56}" srcOrd="0" destOrd="0" presId="urn:microsoft.com/office/officeart/2018/2/layout/IconCircleList"/>
    <dgm:cxn modelId="{9719239C-3AE5-47A3-9B59-D941A6DD0D27}" type="presParOf" srcId="{B127B052-E5A8-4B4E-BBA3-FFC92687AF56}" destId="{C082425F-5034-45BE-9968-6609B7E5CFF4}" srcOrd="0" destOrd="0" presId="urn:microsoft.com/office/officeart/2018/2/layout/IconCircleList"/>
    <dgm:cxn modelId="{70A5DF5E-CB4E-4D6D-9502-6F96401E7A8D}" type="presParOf" srcId="{B127B052-E5A8-4B4E-BBA3-FFC92687AF56}" destId="{E51A3976-6500-447C-85F4-8DB5096FF2A5}" srcOrd="1" destOrd="0" presId="urn:microsoft.com/office/officeart/2018/2/layout/IconCircleList"/>
    <dgm:cxn modelId="{98328277-1150-42F0-A383-CA8465D17771}" type="presParOf" srcId="{B127B052-E5A8-4B4E-BBA3-FFC92687AF56}" destId="{4034B02B-D322-4E5F-B676-33FF465884F8}" srcOrd="2" destOrd="0" presId="urn:microsoft.com/office/officeart/2018/2/layout/IconCircleList"/>
    <dgm:cxn modelId="{BF6060C1-4260-418C-9B09-413F4B4FF9D6}" type="presParOf" srcId="{B127B052-E5A8-4B4E-BBA3-FFC92687AF56}" destId="{5EFA1F1D-6657-4483-862F-A264688C8120}" srcOrd="3" destOrd="0" presId="urn:microsoft.com/office/officeart/2018/2/layout/IconCircleList"/>
    <dgm:cxn modelId="{1AD1FA51-D4EE-49B3-9A42-D8C13E113A69}" type="presParOf" srcId="{0821FE8D-5F08-485D-BA0E-FBFE9DD2A272}" destId="{EE22BFEE-5325-4A05-9AD0-A7A5E8FD1D62}" srcOrd="1" destOrd="0" presId="urn:microsoft.com/office/officeart/2018/2/layout/IconCircleList"/>
    <dgm:cxn modelId="{8E55B35D-210A-4067-8230-9DDFA8CB632C}" type="presParOf" srcId="{0821FE8D-5F08-485D-BA0E-FBFE9DD2A272}" destId="{FE3E6D37-5F01-4755-8240-F8A98D143B96}" srcOrd="2" destOrd="0" presId="urn:microsoft.com/office/officeart/2018/2/layout/IconCircleList"/>
    <dgm:cxn modelId="{6A95FCDD-5B3E-400B-A8B8-17A60BA33AF1}" type="presParOf" srcId="{FE3E6D37-5F01-4755-8240-F8A98D143B96}" destId="{38732A29-F06F-4551-90B9-2E994FC12BA5}" srcOrd="0" destOrd="0" presId="urn:microsoft.com/office/officeart/2018/2/layout/IconCircleList"/>
    <dgm:cxn modelId="{FEC299D1-3BEF-425E-9C47-254E3BB79F4A}" type="presParOf" srcId="{FE3E6D37-5F01-4755-8240-F8A98D143B96}" destId="{EC880557-5DD2-4C75-A1B8-F257F85567BD}" srcOrd="1" destOrd="0" presId="urn:microsoft.com/office/officeart/2018/2/layout/IconCircleList"/>
    <dgm:cxn modelId="{9C796116-C337-47E0-AE02-579496709E50}" type="presParOf" srcId="{FE3E6D37-5F01-4755-8240-F8A98D143B96}" destId="{58E9F2F0-684E-4B36-B0F2-6B74EB5B3821}" srcOrd="2" destOrd="0" presId="urn:microsoft.com/office/officeart/2018/2/layout/IconCircleList"/>
    <dgm:cxn modelId="{DFF89777-70F6-4373-BE18-7BDCAE7F4CA2}" type="presParOf" srcId="{FE3E6D37-5F01-4755-8240-F8A98D143B96}" destId="{AAA374B2-C20A-4E94-96D6-5FE8AD8B0714}" srcOrd="3" destOrd="0" presId="urn:microsoft.com/office/officeart/2018/2/layout/IconCircleList"/>
    <dgm:cxn modelId="{6C4B0BED-31FC-49BF-891F-C308F25D0FB5}" type="presParOf" srcId="{0821FE8D-5F08-485D-BA0E-FBFE9DD2A272}" destId="{5B1C474F-79E3-47E2-8656-319B959FFAE7}" srcOrd="3" destOrd="0" presId="urn:microsoft.com/office/officeart/2018/2/layout/IconCircleList"/>
    <dgm:cxn modelId="{09FF228B-A846-4C6E-A66F-ECC629439CC8}" type="presParOf" srcId="{0821FE8D-5F08-485D-BA0E-FBFE9DD2A272}" destId="{83C5434F-708C-4188-8B1E-35AC5F629650}" srcOrd="4" destOrd="0" presId="urn:microsoft.com/office/officeart/2018/2/layout/IconCircleList"/>
    <dgm:cxn modelId="{F13A36F9-2EFF-4562-AF19-C6C289D07711}" type="presParOf" srcId="{83C5434F-708C-4188-8B1E-35AC5F629650}" destId="{17BBCDF8-8588-40B5-A843-927783CF3F33}" srcOrd="0" destOrd="0" presId="urn:microsoft.com/office/officeart/2018/2/layout/IconCircleList"/>
    <dgm:cxn modelId="{386BBE7E-D88E-42C1-B858-87B6C5D1EE08}" type="presParOf" srcId="{83C5434F-708C-4188-8B1E-35AC5F629650}" destId="{D6000C58-20AE-4750-8340-8737844B9D2D}" srcOrd="1" destOrd="0" presId="urn:microsoft.com/office/officeart/2018/2/layout/IconCircleList"/>
    <dgm:cxn modelId="{B0570633-0041-4B66-BACD-33FD77765799}" type="presParOf" srcId="{83C5434F-708C-4188-8B1E-35AC5F629650}" destId="{6AEA86CE-8CB6-4899-83C0-FB77E87121A2}" srcOrd="2" destOrd="0" presId="urn:microsoft.com/office/officeart/2018/2/layout/IconCircleList"/>
    <dgm:cxn modelId="{E57B0EAC-659D-460F-ACE4-8455FA8AEACA}" type="presParOf" srcId="{83C5434F-708C-4188-8B1E-35AC5F629650}" destId="{CD3EA5FD-1DED-456F-AF16-802A9C6965B4}" srcOrd="3" destOrd="0" presId="urn:microsoft.com/office/officeart/2018/2/layout/IconCircleList"/>
    <dgm:cxn modelId="{B17AE288-9DDF-4AAC-87C8-E4DBB22357BC}" type="presParOf" srcId="{0821FE8D-5F08-485D-BA0E-FBFE9DD2A272}" destId="{3BF11F57-BC1C-4809-A362-EA5408E8A2B3}" srcOrd="5" destOrd="0" presId="urn:microsoft.com/office/officeart/2018/2/layout/IconCircleList"/>
    <dgm:cxn modelId="{69064692-97A7-4244-8EF9-49A75EAB13B8}" type="presParOf" srcId="{0821FE8D-5F08-485D-BA0E-FBFE9DD2A272}" destId="{480B5741-1C03-4EBB-A2B8-CEC72282991A}" srcOrd="6" destOrd="0" presId="urn:microsoft.com/office/officeart/2018/2/layout/IconCircleList"/>
    <dgm:cxn modelId="{3316E352-56A0-4FA2-AAAC-110D39AEC2A0}" type="presParOf" srcId="{480B5741-1C03-4EBB-A2B8-CEC72282991A}" destId="{7BAEFDC9-3584-4DC8-902C-7E86B62BD4C2}" srcOrd="0" destOrd="0" presId="urn:microsoft.com/office/officeart/2018/2/layout/IconCircleList"/>
    <dgm:cxn modelId="{8219D0BE-9E03-4D21-97A2-998B27FE68C2}" type="presParOf" srcId="{480B5741-1C03-4EBB-A2B8-CEC72282991A}" destId="{02851F92-6622-4FCC-BD6D-DF7EAFE797FA}" srcOrd="1" destOrd="0" presId="urn:microsoft.com/office/officeart/2018/2/layout/IconCircleList"/>
    <dgm:cxn modelId="{DD1339A2-EB30-4F16-A58F-FE7AA300D981}" type="presParOf" srcId="{480B5741-1C03-4EBB-A2B8-CEC72282991A}" destId="{E4B85FB4-28C3-4030-90AC-CD53A34D6755}" srcOrd="2" destOrd="0" presId="urn:microsoft.com/office/officeart/2018/2/layout/IconCircleList"/>
    <dgm:cxn modelId="{794C79C2-6583-49B5-BD79-AB3562EEA9A2}" type="presParOf" srcId="{480B5741-1C03-4EBB-A2B8-CEC72282991A}" destId="{3086BCC5-6DBE-45A5-88BB-C60AF6977346}" srcOrd="3" destOrd="0" presId="urn:microsoft.com/office/officeart/2018/2/layout/IconCircleList"/>
    <dgm:cxn modelId="{DF610617-C808-405A-8618-135468C17E26}" type="presParOf" srcId="{0821FE8D-5F08-485D-BA0E-FBFE9DD2A272}" destId="{43D227A7-5266-404D-8DA5-D16CBC783F52}" srcOrd="7" destOrd="0" presId="urn:microsoft.com/office/officeart/2018/2/layout/IconCircleList"/>
    <dgm:cxn modelId="{59A9EA7A-B8A2-4326-9DBB-B7BD98B26329}" type="presParOf" srcId="{0821FE8D-5F08-485D-BA0E-FBFE9DD2A272}" destId="{9C2E7F88-6FC8-4785-9385-8475ADC7D57F}" srcOrd="8" destOrd="0" presId="urn:microsoft.com/office/officeart/2018/2/layout/IconCircleList"/>
    <dgm:cxn modelId="{E773E0E5-71CA-42B7-90E2-2ABEE4DD209E}" type="presParOf" srcId="{9C2E7F88-6FC8-4785-9385-8475ADC7D57F}" destId="{A8FBA6B3-5A6B-4AC8-9C0B-387B4AED3112}" srcOrd="0" destOrd="0" presId="urn:microsoft.com/office/officeart/2018/2/layout/IconCircleList"/>
    <dgm:cxn modelId="{2D9530BD-AA50-4B8F-831C-4D50199ED43C}" type="presParOf" srcId="{9C2E7F88-6FC8-4785-9385-8475ADC7D57F}" destId="{1D238195-6FFD-46E3-BFF0-D500455E8F7A}" srcOrd="1" destOrd="0" presId="urn:microsoft.com/office/officeart/2018/2/layout/IconCircleList"/>
    <dgm:cxn modelId="{A7BA76AF-8836-4AE3-ACFF-ABBD389B2329}" type="presParOf" srcId="{9C2E7F88-6FC8-4785-9385-8475ADC7D57F}" destId="{31FE43B3-F936-45F4-9711-5895DFE50FB1}" srcOrd="2" destOrd="0" presId="urn:microsoft.com/office/officeart/2018/2/layout/IconCircleList"/>
    <dgm:cxn modelId="{8C985B68-5841-42A6-9938-0937F7ACEC3A}" type="presParOf" srcId="{9C2E7F88-6FC8-4785-9385-8475ADC7D57F}" destId="{F7C39636-B80B-492E-AEF1-F0E1CF231DB0}" srcOrd="3" destOrd="0" presId="urn:microsoft.com/office/officeart/2018/2/layout/IconCircleList"/>
    <dgm:cxn modelId="{170B52A2-E585-4BB1-8EA1-31F64A36E3AF}" type="presParOf" srcId="{0821FE8D-5F08-485D-BA0E-FBFE9DD2A272}" destId="{CB1132AF-743E-4D24-9A34-9A13D59D54D2}" srcOrd="9" destOrd="0" presId="urn:microsoft.com/office/officeart/2018/2/layout/IconCircleList"/>
    <dgm:cxn modelId="{D97B29AF-EA5C-4667-9A36-7969EED45C97}" type="presParOf" srcId="{0821FE8D-5F08-485D-BA0E-FBFE9DD2A272}" destId="{B3D7D068-114B-4648-B913-627F705CF77C}" srcOrd="10" destOrd="0" presId="urn:microsoft.com/office/officeart/2018/2/layout/IconCircleList"/>
    <dgm:cxn modelId="{5F7F9F24-557E-4456-B385-63E0254A0980}" type="presParOf" srcId="{B3D7D068-114B-4648-B913-627F705CF77C}" destId="{2409B64B-F2D0-402B-8175-BE48D01D1B0B}" srcOrd="0" destOrd="0" presId="urn:microsoft.com/office/officeart/2018/2/layout/IconCircleList"/>
    <dgm:cxn modelId="{2C8AD266-5C72-4EB0-8154-EB06D91B527A}" type="presParOf" srcId="{B3D7D068-114B-4648-B913-627F705CF77C}" destId="{97C569FB-D627-46E1-80CD-661AA110B1CE}" srcOrd="1" destOrd="0" presId="urn:microsoft.com/office/officeart/2018/2/layout/IconCircleList"/>
    <dgm:cxn modelId="{D18E4D13-FC08-42C3-9B6A-8D9D711D3C46}" type="presParOf" srcId="{B3D7D068-114B-4648-B913-627F705CF77C}" destId="{D2D11316-5189-4A8E-8D35-43F4CD272B19}" srcOrd="2" destOrd="0" presId="urn:microsoft.com/office/officeart/2018/2/layout/IconCircleList"/>
    <dgm:cxn modelId="{0A2EBBCC-D2EB-42C3-A4B5-624E1B2B76A6}" type="presParOf" srcId="{B3D7D068-114B-4648-B913-627F705CF77C}" destId="{798892F1-6A14-4407-A8A4-C0DF3C50634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A49799-BB7A-4448-92C8-03D249776A75}"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A1CD1612-08B5-4C04-AABC-D3DD517BA97E}">
      <dgm:prSet phldrT="[Text]"/>
      <dgm:spPr/>
      <dgm:t>
        <a:bodyPr/>
        <a:lstStyle/>
        <a:p>
          <a:r>
            <a:rPr lang="en-US" dirty="0"/>
            <a:t>November</a:t>
          </a:r>
        </a:p>
      </dgm:t>
    </dgm:pt>
    <dgm:pt modelId="{9D135845-83BB-4711-94B1-CEA16A344C04}" type="parTrans" cxnId="{A4448162-261B-4CA4-BD7D-8F18D208E2C9}">
      <dgm:prSet/>
      <dgm:spPr/>
      <dgm:t>
        <a:bodyPr/>
        <a:lstStyle/>
        <a:p>
          <a:endParaRPr lang="en-US"/>
        </a:p>
      </dgm:t>
    </dgm:pt>
    <dgm:pt modelId="{AB8ECD47-AA71-4927-B633-904C4A4092BD}" type="sibTrans" cxnId="{A4448162-261B-4CA4-BD7D-8F18D208E2C9}">
      <dgm:prSet/>
      <dgm:spPr/>
      <dgm:t>
        <a:bodyPr/>
        <a:lstStyle/>
        <a:p>
          <a:endParaRPr lang="en-US"/>
        </a:p>
      </dgm:t>
    </dgm:pt>
    <dgm:pt modelId="{688BEEBD-018A-41C6-959D-F58FEC6FFFAF}" type="pres">
      <dgm:prSet presAssocID="{89A49799-BB7A-4448-92C8-03D249776A75}" presName="diagram" presStyleCnt="0">
        <dgm:presLayoutVars>
          <dgm:dir/>
        </dgm:presLayoutVars>
      </dgm:prSet>
      <dgm:spPr/>
    </dgm:pt>
    <dgm:pt modelId="{B026CF9D-7C7B-4782-B98D-BD7DD43DD279}" type="pres">
      <dgm:prSet presAssocID="{A1CD1612-08B5-4C04-AABC-D3DD517BA97E}" presName="composite" presStyleCnt="0"/>
      <dgm:spPr/>
    </dgm:pt>
    <dgm:pt modelId="{C9F04125-477D-44B5-B68B-D80C278091F7}" type="pres">
      <dgm:prSet presAssocID="{A1CD1612-08B5-4C04-AABC-D3DD517BA97E}" presName="Image" presStyleLbl="bgShp"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DC72D5E9-3255-4391-8B91-C69F8ADFA660}" type="pres">
      <dgm:prSet presAssocID="{A1CD1612-08B5-4C04-AABC-D3DD517BA97E}" presName="Parent" presStyleLbl="node0" presStyleIdx="0" presStyleCnt="1">
        <dgm:presLayoutVars>
          <dgm:bulletEnabled val="1"/>
        </dgm:presLayoutVars>
      </dgm:prSet>
      <dgm:spPr/>
    </dgm:pt>
  </dgm:ptLst>
  <dgm:cxnLst>
    <dgm:cxn modelId="{1FC99534-46C8-4290-9917-C2F5E03EF934}" type="presOf" srcId="{A1CD1612-08B5-4C04-AABC-D3DD517BA97E}" destId="{DC72D5E9-3255-4391-8B91-C69F8ADFA660}" srcOrd="0" destOrd="0" presId="urn:microsoft.com/office/officeart/2008/layout/BendingPictureCaption"/>
    <dgm:cxn modelId="{A4448162-261B-4CA4-BD7D-8F18D208E2C9}" srcId="{89A49799-BB7A-4448-92C8-03D249776A75}" destId="{A1CD1612-08B5-4C04-AABC-D3DD517BA97E}" srcOrd="0" destOrd="0" parTransId="{9D135845-83BB-4711-94B1-CEA16A344C04}" sibTransId="{AB8ECD47-AA71-4927-B633-904C4A4092BD}"/>
    <dgm:cxn modelId="{5C9D76F2-A4D4-4139-9263-B5C9FD15F8A7}" type="presOf" srcId="{89A49799-BB7A-4448-92C8-03D249776A75}" destId="{688BEEBD-018A-41C6-959D-F58FEC6FFFAF}" srcOrd="0" destOrd="0" presId="urn:microsoft.com/office/officeart/2008/layout/BendingPictureCaption"/>
    <dgm:cxn modelId="{5D64538A-D76F-4F0F-B83D-94D31B4D4471}" type="presParOf" srcId="{688BEEBD-018A-41C6-959D-F58FEC6FFFAF}" destId="{B026CF9D-7C7B-4782-B98D-BD7DD43DD279}" srcOrd="0" destOrd="0" presId="urn:microsoft.com/office/officeart/2008/layout/BendingPictureCaption"/>
    <dgm:cxn modelId="{12947E91-035D-4FE7-BDDC-F8BEB727871A}" type="presParOf" srcId="{B026CF9D-7C7B-4782-B98D-BD7DD43DD279}" destId="{C9F04125-477D-44B5-B68B-D80C278091F7}" srcOrd="0" destOrd="0" presId="urn:microsoft.com/office/officeart/2008/layout/BendingPictureCaption"/>
    <dgm:cxn modelId="{5B17AD76-FF61-4AF6-97CE-D279BB70F7E2}" type="presParOf" srcId="{B026CF9D-7C7B-4782-B98D-BD7DD43DD279}" destId="{DC72D5E9-3255-4391-8B91-C69F8ADFA660}" srcOrd="1" destOrd="0" presId="urn:microsoft.com/office/officeart/2008/layout/BendingPictureCaption"/>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7D8772-950B-4702-8A41-5CE99CCAA015}"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B77CD17C-013F-4E83-B860-C3C621E075DC}">
      <dgm:prSet phldrT="[Text]"/>
      <dgm:spPr/>
      <dgm:t>
        <a:bodyPr/>
        <a:lstStyle/>
        <a:p>
          <a:r>
            <a:rPr lang="en-US" dirty="0"/>
            <a:t>December</a:t>
          </a:r>
        </a:p>
      </dgm:t>
    </dgm:pt>
    <dgm:pt modelId="{EB374887-15C4-4465-880B-025D37E19C86}" type="parTrans" cxnId="{AE345104-EB7D-4BC2-BDC1-93E43E7FDF91}">
      <dgm:prSet/>
      <dgm:spPr/>
      <dgm:t>
        <a:bodyPr/>
        <a:lstStyle/>
        <a:p>
          <a:endParaRPr lang="en-US"/>
        </a:p>
      </dgm:t>
    </dgm:pt>
    <dgm:pt modelId="{105299E9-D33A-48DB-894B-4902302C5FE6}" type="sibTrans" cxnId="{AE345104-EB7D-4BC2-BDC1-93E43E7FDF91}">
      <dgm:prSet/>
      <dgm:spPr/>
      <dgm:t>
        <a:bodyPr/>
        <a:lstStyle/>
        <a:p>
          <a:endParaRPr lang="en-US"/>
        </a:p>
      </dgm:t>
    </dgm:pt>
    <dgm:pt modelId="{2F786C29-F114-432A-AB80-5A4B3E1D26FF}" type="pres">
      <dgm:prSet presAssocID="{387D8772-950B-4702-8A41-5CE99CCAA015}" presName="diagram" presStyleCnt="0">
        <dgm:presLayoutVars>
          <dgm:dir/>
        </dgm:presLayoutVars>
      </dgm:prSet>
      <dgm:spPr/>
    </dgm:pt>
    <dgm:pt modelId="{0B6EF18D-D4B0-4A3C-A296-7C36429E68E9}" type="pres">
      <dgm:prSet presAssocID="{B77CD17C-013F-4E83-B860-C3C621E075DC}" presName="composite" presStyleCnt="0"/>
      <dgm:spPr/>
    </dgm:pt>
    <dgm:pt modelId="{552FC75C-71EE-4569-A45D-56EF532305CC}" type="pres">
      <dgm:prSet presAssocID="{B77CD17C-013F-4E83-B860-C3C621E075DC}" presName="Image" presStyleLbl="bgShp"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44B328EA-44D4-49B8-A418-3C1D91133A36}" type="pres">
      <dgm:prSet presAssocID="{B77CD17C-013F-4E83-B860-C3C621E075DC}" presName="Parent" presStyleLbl="node0" presStyleIdx="0" presStyleCnt="1">
        <dgm:presLayoutVars>
          <dgm:bulletEnabled val="1"/>
        </dgm:presLayoutVars>
      </dgm:prSet>
      <dgm:spPr/>
    </dgm:pt>
  </dgm:ptLst>
  <dgm:cxnLst>
    <dgm:cxn modelId="{AE345104-EB7D-4BC2-BDC1-93E43E7FDF91}" srcId="{387D8772-950B-4702-8A41-5CE99CCAA015}" destId="{B77CD17C-013F-4E83-B860-C3C621E075DC}" srcOrd="0" destOrd="0" parTransId="{EB374887-15C4-4465-880B-025D37E19C86}" sibTransId="{105299E9-D33A-48DB-894B-4902302C5FE6}"/>
    <dgm:cxn modelId="{3D9ADEE6-5009-47C3-B2F6-F58E011C6E14}" type="presOf" srcId="{B77CD17C-013F-4E83-B860-C3C621E075DC}" destId="{44B328EA-44D4-49B8-A418-3C1D91133A36}" srcOrd="0" destOrd="0" presId="urn:microsoft.com/office/officeart/2008/layout/BendingPictureCaption"/>
    <dgm:cxn modelId="{3FD3D7F3-DC2C-4683-84F2-839E2B522F7A}" type="presOf" srcId="{387D8772-950B-4702-8A41-5CE99CCAA015}" destId="{2F786C29-F114-432A-AB80-5A4B3E1D26FF}" srcOrd="0" destOrd="0" presId="urn:microsoft.com/office/officeart/2008/layout/BendingPictureCaption"/>
    <dgm:cxn modelId="{C0CE1D63-85E2-4CD5-957B-DD7A996939BB}" type="presParOf" srcId="{2F786C29-F114-432A-AB80-5A4B3E1D26FF}" destId="{0B6EF18D-D4B0-4A3C-A296-7C36429E68E9}" srcOrd="0" destOrd="0" presId="urn:microsoft.com/office/officeart/2008/layout/BendingPictureCaption"/>
    <dgm:cxn modelId="{B63C6EC4-8BD7-4B90-B0CB-E918B9211C4B}" type="presParOf" srcId="{0B6EF18D-D4B0-4A3C-A296-7C36429E68E9}" destId="{552FC75C-71EE-4569-A45D-56EF532305CC}" srcOrd="0" destOrd="0" presId="urn:microsoft.com/office/officeart/2008/layout/BendingPictureCaption"/>
    <dgm:cxn modelId="{DFB20B93-337D-4125-984E-E1672BFFC951}" type="presParOf" srcId="{0B6EF18D-D4B0-4A3C-A296-7C36429E68E9}" destId="{44B328EA-44D4-49B8-A418-3C1D91133A36}" srcOrd="1" destOrd="0" presId="urn:microsoft.com/office/officeart/2008/layout/BendingPictureCaption"/>
  </dgm:cxnLst>
  <dgm:bg/>
  <dgm:whole/>
  <dgm:extLst>
    <a:ext uri="http://schemas.microsoft.com/office/drawing/2008/diagram">
      <dsp:dataModelExt xmlns:dsp="http://schemas.microsoft.com/office/drawing/2008/diagram" relId="rId4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6563C3-2989-4369-9A2D-39FAD27081BE}"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844F80C3-773C-4E7C-BE91-3389DA2DEF92}">
      <dgm:prSet phldrT="[Text]"/>
      <dgm:spPr/>
      <dgm:t>
        <a:bodyPr/>
        <a:lstStyle/>
        <a:p>
          <a:r>
            <a:rPr lang="en-US" dirty="0"/>
            <a:t>July 2016</a:t>
          </a:r>
        </a:p>
      </dgm:t>
    </dgm:pt>
    <dgm:pt modelId="{90CF660B-047F-4109-AD8A-F50A3583CB4A}" type="parTrans" cxnId="{B5E64DF6-1686-4930-B6C5-26575BE73C8D}">
      <dgm:prSet/>
      <dgm:spPr/>
      <dgm:t>
        <a:bodyPr/>
        <a:lstStyle/>
        <a:p>
          <a:endParaRPr lang="en-US"/>
        </a:p>
      </dgm:t>
    </dgm:pt>
    <dgm:pt modelId="{462C5D24-4864-40A0-9192-1D296F3F29D7}" type="sibTrans" cxnId="{B5E64DF6-1686-4930-B6C5-26575BE73C8D}">
      <dgm:prSet/>
      <dgm:spPr/>
      <dgm:t>
        <a:bodyPr/>
        <a:lstStyle/>
        <a:p>
          <a:endParaRPr lang="en-US"/>
        </a:p>
      </dgm:t>
    </dgm:pt>
    <dgm:pt modelId="{E8F04564-9C00-4C55-8129-A09173153696}" type="pres">
      <dgm:prSet presAssocID="{7B6563C3-2989-4369-9A2D-39FAD27081BE}" presName="diagram" presStyleCnt="0">
        <dgm:presLayoutVars>
          <dgm:dir/>
        </dgm:presLayoutVars>
      </dgm:prSet>
      <dgm:spPr/>
    </dgm:pt>
    <dgm:pt modelId="{D80ED82A-CBEC-48EC-B05E-94B20A36E606}" type="pres">
      <dgm:prSet presAssocID="{844F80C3-773C-4E7C-BE91-3389DA2DEF92}" presName="composite" presStyleCnt="0"/>
      <dgm:spPr/>
    </dgm:pt>
    <dgm:pt modelId="{85E93DC8-404B-451B-B8C2-9C9348437750}" type="pres">
      <dgm:prSet presAssocID="{844F80C3-773C-4E7C-BE91-3389DA2DEF92}" presName="Image" presStyleLbl="bgShp" presStyleIdx="0" presStyleCnt="1" custLinFactNeighborX="-533" custLinFactNeighborY="-291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dgm:spPr>
    </dgm:pt>
    <dgm:pt modelId="{50AEA275-E6E7-4795-BF46-5434054AE71D}" type="pres">
      <dgm:prSet presAssocID="{844F80C3-773C-4E7C-BE91-3389DA2DEF92}" presName="Parent" presStyleLbl="node0" presStyleIdx="0" presStyleCnt="1">
        <dgm:presLayoutVars>
          <dgm:bulletEnabled val="1"/>
        </dgm:presLayoutVars>
      </dgm:prSet>
      <dgm:spPr/>
    </dgm:pt>
  </dgm:ptLst>
  <dgm:cxnLst>
    <dgm:cxn modelId="{13E5BC1B-7F01-4863-AB7D-459E54517CBA}" type="presOf" srcId="{7B6563C3-2989-4369-9A2D-39FAD27081BE}" destId="{E8F04564-9C00-4C55-8129-A09173153696}" srcOrd="0" destOrd="0" presId="urn:microsoft.com/office/officeart/2008/layout/BendingPictureCaption"/>
    <dgm:cxn modelId="{E550CA66-BC59-43E7-926C-8639FDDFC695}" type="presOf" srcId="{844F80C3-773C-4E7C-BE91-3389DA2DEF92}" destId="{50AEA275-E6E7-4795-BF46-5434054AE71D}" srcOrd="0" destOrd="0" presId="urn:microsoft.com/office/officeart/2008/layout/BendingPictureCaption"/>
    <dgm:cxn modelId="{B5E64DF6-1686-4930-B6C5-26575BE73C8D}" srcId="{7B6563C3-2989-4369-9A2D-39FAD27081BE}" destId="{844F80C3-773C-4E7C-BE91-3389DA2DEF92}" srcOrd="0" destOrd="0" parTransId="{90CF660B-047F-4109-AD8A-F50A3583CB4A}" sibTransId="{462C5D24-4864-40A0-9192-1D296F3F29D7}"/>
    <dgm:cxn modelId="{1FDF9B1D-5055-4A1E-BD89-E0FF56400F90}" type="presParOf" srcId="{E8F04564-9C00-4C55-8129-A09173153696}" destId="{D80ED82A-CBEC-48EC-B05E-94B20A36E606}" srcOrd="0" destOrd="0" presId="urn:microsoft.com/office/officeart/2008/layout/BendingPictureCaption"/>
    <dgm:cxn modelId="{29864B1E-698C-4D25-A16A-858A1EED3E2A}" type="presParOf" srcId="{D80ED82A-CBEC-48EC-B05E-94B20A36E606}" destId="{85E93DC8-404B-451B-B8C2-9C9348437750}" srcOrd="0" destOrd="0" presId="urn:microsoft.com/office/officeart/2008/layout/BendingPictureCaption"/>
    <dgm:cxn modelId="{0278DCAF-1B90-432D-BA71-B4B833D84025}" type="presParOf" srcId="{D80ED82A-CBEC-48EC-B05E-94B20A36E606}" destId="{50AEA275-E6E7-4795-BF46-5434054AE71D}" srcOrd="1" destOrd="0" presId="urn:microsoft.com/office/officeart/2008/layout/BendingPictureCaption"/>
  </dgm:cxnLst>
  <dgm:bg/>
  <dgm:whole/>
  <dgm:extLst>
    <a:ext uri="http://schemas.microsoft.com/office/drawing/2008/diagram">
      <dsp:dataModelExt xmlns:dsp="http://schemas.microsoft.com/office/drawing/2008/diagram" relId="rId5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27D49F8-EEF5-42A3-9572-B3C68D4421E2}"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0EDB2ED3-08CA-4CC9-8792-2E1FAD9A8930}">
      <dgm:prSet phldrT="[Text]"/>
      <dgm:spPr/>
      <dgm:t>
        <a:bodyPr/>
        <a:lstStyle/>
        <a:p>
          <a:r>
            <a:rPr lang="en-US" dirty="0"/>
            <a:t>January 2017</a:t>
          </a:r>
        </a:p>
      </dgm:t>
    </dgm:pt>
    <dgm:pt modelId="{40262DB4-8821-47D7-B22F-6F5C701BB52B}" type="parTrans" cxnId="{E0AAFF82-D619-40BE-97F2-EAB3EBDCA04B}">
      <dgm:prSet/>
      <dgm:spPr/>
      <dgm:t>
        <a:bodyPr/>
        <a:lstStyle/>
        <a:p>
          <a:endParaRPr lang="en-US"/>
        </a:p>
      </dgm:t>
    </dgm:pt>
    <dgm:pt modelId="{E5504C81-DBB4-4F27-9D27-E3AE5DD77440}" type="sibTrans" cxnId="{E0AAFF82-D619-40BE-97F2-EAB3EBDCA04B}">
      <dgm:prSet/>
      <dgm:spPr/>
      <dgm:t>
        <a:bodyPr/>
        <a:lstStyle/>
        <a:p>
          <a:endParaRPr lang="en-US"/>
        </a:p>
      </dgm:t>
    </dgm:pt>
    <dgm:pt modelId="{D9CBFB48-C3F2-49FA-92E4-57E024C3610D}" type="pres">
      <dgm:prSet presAssocID="{327D49F8-EEF5-42A3-9572-B3C68D4421E2}" presName="diagram" presStyleCnt="0">
        <dgm:presLayoutVars>
          <dgm:dir/>
        </dgm:presLayoutVars>
      </dgm:prSet>
      <dgm:spPr/>
    </dgm:pt>
    <dgm:pt modelId="{2346933C-D920-46AC-A58D-2266EDAA82C4}" type="pres">
      <dgm:prSet presAssocID="{0EDB2ED3-08CA-4CC9-8792-2E1FAD9A8930}" presName="composite" presStyleCnt="0"/>
      <dgm:spPr/>
    </dgm:pt>
    <dgm:pt modelId="{0ABF25FE-2E4A-4B47-A57D-61BA467E892C}" type="pres">
      <dgm:prSet presAssocID="{0EDB2ED3-08CA-4CC9-8792-2E1FAD9A8930}" presName="Image" presStyleLbl="bgShp" presStyleIdx="0" presStyleCnt="1" custLinFactNeighborX="33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4B45C092-55DC-4196-AE44-52CB108698E9}" type="pres">
      <dgm:prSet presAssocID="{0EDB2ED3-08CA-4CC9-8792-2E1FAD9A8930}" presName="Parent" presStyleLbl="node0" presStyleIdx="0" presStyleCnt="1">
        <dgm:presLayoutVars>
          <dgm:bulletEnabled val="1"/>
        </dgm:presLayoutVars>
      </dgm:prSet>
      <dgm:spPr/>
    </dgm:pt>
  </dgm:ptLst>
  <dgm:cxnLst>
    <dgm:cxn modelId="{30503973-D48F-4BA5-924D-4DFA23A80221}" type="presOf" srcId="{327D49F8-EEF5-42A3-9572-B3C68D4421E2}" destId="{D9CBFB48-C3F2-49FA-92E4-57E024C3610D}" srcOrd="0" destOrd="0" presId="urn:microsoft.com/office/officeart/2008/layout/BendingPictureCaption"/>
    <dgm:cxn modelId="{4FEA9D55-9AA9-471F-8AEE-19FC15F6C6ED}" type="presOf" srcId="{0EDB2ED3-08CA-4CC9-8792-2E1FAD9A8930}" destId="{4B45C092-55DC-4196-AE44-52CB108698E9}" srcOrd="0" destOrd="0" presId="urn:microsoft.com/office/officeart/2008/layout/BendingPictureCaption"/>
    <dgm:cxn modelId="{E0AAFF82-D619-40BE-97F2-EAB3EBDCA04B}" srcId="{327D49F8-EEF5-42A3-9572-B3C68D4421E2}" destId="{0EDB2ED3-08CA-4CC9-8792-2E1FAD9A8930}" srcOrd="0" destOrd="0" parTransId="{40262DB4-8821-47D7-B22F-6F5C701BB52B}" sibTransId="{E5504C81-DBB4-4F27-9D27-E3AE5DD77440}"/>
    <dgm:cxn modelId="{849C6282-C6AB-4670-8ABD-EE2076E5C335}" type="presParOf" srcId="{D9CBFB48-C3F2-49FA-92E4-57E024C3610D}" destId="{2346933C-D920-46AC-A58D-2266EDAA82C4}" srcOrd="0" destOrd="0" presId="urn:microsoft.com/office/officeart/2008/layout/BendingPictureCaption"/>
    <dgm:cxn modelId="{A8F19B25-CB82-446B-AB6E-73C57D5C3AC0}" type="presParOf" srcId="{2346933C-D920-46AC-A58D-2266EDAA82C4}" destId="{0ABF25FE-2E4A-4B47-A57D-61BA467E892C}" srcOrd="0" destOrd="0" presId="urn:microsoft.com/office/officeart/2008/layout/BendingPictureCaption"/>
    <dgm:cxn modelId="{48E8B2E7-A8C9-4EA2-AED1-5A1FC40CCB21}" type="presParOf" srcId="{2346933C-D920-46AC-A58D-2266EDAA82C4}" destId="{4B45C092-55DC-4196-AE44-52CB108698E9}" srcOrd="1" destOrd="0" presId="urn:microsoft.com/office/officeart/2008/layout/BendingPictureCaption"/>
  </dgm:cxnLst>
  <dgm:bg/>
  <dgm:whole/>
  <dgm:extLst>
    <a:ext uri="http://schemas.microsoft.com/office/drawing/2008/diagram">
      <dsp:dataModelExt xmlns:dsp="http://schemas.microsoft.com/office/drawing/2008/diagram" relId="rId5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B8EB84-370F-4F68-A7D8-9724808BDA8B}"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8B934A2-05A1-4278-9FC7-50743CFB1465}">
      <dgm:prSet custT="1"/>
      <dgm:spPr/>
      <dgm:t>
        <a:bodyPr/>
        <a:lstStyle/>
        <a:p>
          <a:r>
            <a:rPr lang="en-US" sz="1600" dirty="0"/>
            <a:t>Hydrologic Conditions</a:t>
          </a:r>
        </a:p>
      </dgm:t>
    </dgm:pt>
    <dgm:pt modelId="{AF8DD88A-C00E-4DD6-B67D-10F1542D551A}" type="parTrans" cxnId="{395B83F9-E6A5-430F-A9AA-A32D6FA23F23}">
      <dgm:prSet/>
      <dgm:spPr/>
      <dgm:t>
        <a:bodyPr/>
        <a:lstStyle/>
        <a:p>
          <a:endParaRPr lang="en-US"/>
        </a:p>
      </dgm:t>
    </dgm:pt>
    <dgm:pt modelId="{998AAB0E-0EAB-4B9A-9592-15F9DBC280EF}" type="sibTrans" cxnId="{395B83F9-E6A5-430F-A9AA-A32D6FA23F23}">
      <dgm:prSet/>
      <dgm:spPr/>
      <dgm:t>
        <a:bodyPr/>
        <a:lstStyle/>
        <a:p>
          <a:endParaRPr lang="en-US"/>
        </a:p>
      </dgm:t>
    </dgm:pt>
    <dgm:pt modelId="{7C994B25-15F9-4B7D-BB3E-4F0697E47592}">
      <dgm:prSet custT="1"/>
      <dgm:spPr/>
      <dgm:t>
        <a:bodyPr/>
        <a:lstStyle/>
        <a:p>
          <a:r>
            <a:rPr lang="en-US" sz="1600" dirty="0"/>
            <a:t>Weather &amp; Forecast</a:t>
          </a:r>
        </a:p>
      </dgm:t>
    </dgm:pt>
    <dgm:pt modelId="{66993C75-28B5-43E6-853F-989CCA54E839}" type="parTrans" cxnId="{EE60F3A9-7683-4381-9734-67EFD6BB3AB4}">
      <dgm:prSet/>
      <dgm:spPr/>
      <dgm:t>
        <a:bodyPr/>
        <a:lstStyle/>
        <a:p>
          <a:endParaRPr lang="en-US"/>
        </a:p>
      </dgm:t>
    </dgm:pt>
    <dgm:pt modelId="{B8B58A75-30D7-467C-8276-8E4917A692D3}" type="sibTrans" cxnId="{EE60F3A9-7683-4381-9734-67EFD6BB3AB4}">
      <dgm:prSet/>
      <dgm:spPr/>
      <dgm:t>
        <a:bodyPr/>
        <a:lstStyle/>
        <a:p>
          <a:endParaRPr lang="en-US"/>
        </a:p>
      </dgm:t>
    </dgm:pt>
    <dgm:pt modelId="{317762C6-E8CB-438F-A632-4AA9981E516D}">
      <dgm:prSet custT="1"/>
      <dgm:spPr/>
      <dgm:t>
        <a:bodyPr/>
        <a:lstStyle/>
        <a:p>
          <a:r>
            <a:rPr lang="en-US" sz="1600" dirty="0"/>
            <a:t>Water Supply Impacts</a:t>
          </a:r>
        </a:p>
      </dgm:t>
    </dgm:pt>
    <dgm:pt modelId="{86CD75B4-2D20-4FB0-84E2-8DBD5546213A}" type="parTrans" cxnId="{C4CDE618-90E5-42B5-9C42-B4B7DFBE7E8C}">
      <dgm:prSet/>
      <dgm:spPr/>
      <dgm:t>
        <a:bodyPr/>
        <a:lstStyle/>
        <a:p>
          <a:endParaRPr lang="en-US"/>
        </a:p>
      </dgm:t>
    </dgm:pt>
    <dgm:pt modelId="{E7F38560-051A-482B-8882-D4778DAD44DD}" type="sibTrans" cxnId="{C4CDE618-90E5-42B5-9C42-B4B7DFBE7E8C}">
      <dgm:prSet/>
      <dgm:spPr/>
      <dgm:t>
        <a:bodyPr/>
        <a:lstStyle/>
        <a:p>
          <a:endParaRPr lang="en-US"/>
        </a:p>
      </dgm:t>
    </dgm:pt>
    <dgm:pt modelId="{87525CD8-83A9-4462-8CA1-3981A499D8AE}">
      <dgm:prSet custT="1"/>
      <dgm:spPr/>
      <dgm:t>
        <a:bodyPr/>
        <a:lstStyle/>
        <a:p>
          <a:r>
            <a:rPr lang="en-US" sz="1600" dirty="0"/>
            <a:t>Environmental Impacts</a:t>
          </a:r>
        </a:p>
      </dgm:t>
    </dgm:pt>
    <dgm:pt modelId="{30675733-1169-49B2-8EE9-AA478737C73D}" type="parTrans" cxnId="{35F2ABEA-3158-409D-9876-D1F22E14DF78}">
      <dgm:prSet/>
      <dgm:spPr/>
      <dgm:t>
        <a:bodyPr/>
        <a:lstStyle/>
        <a:p>
          <a:endParaRPr lang="en-US"/>
        </a:p>
      </dgm:t>
    </dgm:pt>
    <dgm:pt modelId="{1F7AE0EC-87AE-4CC9-BE34-4764EDA20652}" type="sibTrans" cxnId="{35F2ABEA-3158-409D-9876-D1F22E14DF78}">
      <dgm:prSet/>
      <dgm:spPr/>
      <dgm:t>
        <a:bodyPr/>
        <a:lstStyle/>
        <a:p>
          <a:endParaRPr lang="en-US"/>
        </a:p>
      </dgm:t>
    </dgm:pt>
    <dgm:pt modelId="{486EBB5E-F619-4840-A529-A6967738B7B0}">
      <dgm:prSet custT="1"/>
      <dgm:spPr/>
      <dgm:t>
        <a:bodyPr/>
        <a:lstStyle/>
        <a:p>
          <a:r>
            <a:rPr lang="en-US" sz="1600"/>
            <a:t>Agricultural Impacts</a:t>
          </a:r>
        </a:p>
      </dgm:t>
    </dgm:pt>
    <dgm:pt modelId="{B4BBBA66-BDAC-44CA-97C0-76A06AB6819E}" type="parTrans" cxnId="{870812EA-C8AC-4E1E-AC8E-7B1661488921}">
      <dgm:prSet/>
      <dgm:spPr/>
      <dgm:t>
        <a:bodyPr/>
        <a:lstStyle/>
        <a:p>
          <a:endParaRPr lang="en-US"/>
        </a:p>
      </dgm:t>
    </dgm:pt>
    <dgm:pt modelId="{CDD6BB6E-E7BA-4937-A5E8-E82F8197FE47}" type="sibTrans" cxnId="{870812EA-C8AC-4E1E-AC8E-7B1661488921}">
      <dgm:prSet/>
      <dgm:spPr/>
      <dgm:t>
        <a:bodyPr/>
        <a:lstStyle/>
        <a:p>
          <a:endParaRPr lang="en-US"/>
        </a:p>
      </dgm:t>
    </dgm:pt>
    <dgm:pt modelId="{1BC4AAC2-8CA9-4AE9-8958-85874A54CFE6}">
      <dgm:prSet custT="1"/>
      <dgm:spPr/>
      <dgm:t>
        <a:bodyPr/>
        <a:lstStyle/>
        <a:p>
          <a:r>
            <a:rPr lang="en-US" sz="1600" dirty="0"/>
            <a:t>Fire Danger</a:t>
          </a:r>
        </a:p>
      </dgm:t>
    </dgm:pt>
    <dgm:pt modelId="{E348D3ED-6984-4857-AB29-11DECE8252D3}" type="parTrans" cxnId="{0696B0A1-DEDB-44D1-B768-7E3F25A394E3}">
      <dgm:prSet/>
      <dgm:spPr/>
      <dgm:t>
        <a:bodyPr/>
        <a:lstStyle/>
        <a:p>
          <a:endParaRPr lang="en-US"/>
        </a:p>
      </dgm:t>
    </dgm:pt>
    <dgm:pt modelId="{58ABC51C-F541-4076-925D-87E31E56ADD7}" type="sibTrans" cxnId="{0696B0A1-DEDB-44D1-B768-7E3F25A394E3}">
      <dgm:prSet/>
      <dgm:spPr/>
      <dgm:t>
        <a:bodyPr/>
        <a:lstStyle/>
        <a:p>
          <a:endParaRPr lang="en-US"/>
        </a:p>
      </dgm:t>
    </dgm:pt>
    <dgm:pt modelId="{AEB7E00A-992A-43E1-8D82-20FEB17CBFA0}">
      <dgm:prSet custT="1"/>
      <dgm:spPr/>
      <dgm:t>
        <a:bodyPr/>
        <a:lstStyle/>
        <a:p>
          <a:r>
            <a:rPr lang="en-US" sz="1600" dirty="0"/>
            <a:t>Engineering/ Infrastructure Impacts</a:t>
          </a:r>
        </a:p>
      </dgm:t>
    </dgm:pt>
    <dgm:pt modelId="{7153D24C-00D9-4153-94F7-09F811DE45FB}" type="parTrans" cxnId="{555F582F-106B-467F-87FF-366D7CE7CE2A}">
      <dgm:prSet/>
      <dgm:spPr/>
      <dgm:t>
        <a:bodyPr/>
        <a:lstStyle/>
        <a:p>
          <a:endParaRPr lang="en-US"/>
        </a:p>
      </dgm:t>
    </dgm:pt>
    <dgm:pt modelId="{D3E7C970-9C96-4679-9C5C-A98540136444}" type="sibTrans" cxnId="{555F582F-106B-467F-87FF-366D7CE7CE2A}">
      <dgm:prSet/>
      <dgm:spPr/>
      <dgm:t>
        <a:bodyPr/>
        <a:lstStyle/>
        <a:p>
          <a:endParaRPr lang="en-US"/>
        </a:p>
      </dgm:t>
    </dgm:pt>
    <dgm:pt modelId="{1D7F190D-C273-4F83-AA37-22303A4D09E1}">
      <dgm:prSet custT="1"/>
      <dgm:spPr/>
      <dgm:t>
        <a:bodyPr/>
        <a:lstStyle/>
        <a:p>
          <a:r>
            <a:rPr lang="en-US" sz="1600" dirty="0"/>
            <a:t>Public Health Impacts</a:t>
          </a:r>
          <a:endParaRPr lang="en-US" sz="1100" dirty="0"/>
        </a:p>
      </dgm:t>
    </dgm:pt>
    <dgm:pt modelId="{E87B9C75-E567-46DC-A6F7-6D0188FB957C}" type="parTrans" cxnId="{0F0D08D7-E5DA-43A2-8A1A-A8D3CAD9CE8A}">
      <dgm:prSet/>
      <dgm:spPr/>
      <dgm:t>
        <a:bodyPr/>
        <a:lstStyle/>
        <a:p>
          <a:endParaRPr lang="en-US"/>
        </a:p>
      </dgm:t>
    </dgm:pt>
    <dgm:pt modelId="{223FF87D-CED1-4CCE-8178-88220011C9B3}" type="sibTrans" cxnId="{0F0D08D7-E5DA-43A2-8A1A-A8D3CAD9CE8A}">
      <dgm:prSet/>
      <dgm:spPr/>
      <dgm:t>
        <a:bodyPr/>
        <a:lstStyle/>
        <a:p>
          <a:endParaRPr lang="en-US"/>
        </a:p>
      </dgm:t>
    </dgm:pt>
    <dgm:pt modelId="{5E9AF986-6626-411C-AF40-184DFD1B4AFB}" type="pres">
      <dgm:prSet presAssocID="{2BB8EB84-370F-4F68-A7D8-9724808BDA8B}" presName="root" presStyleCnt="0">
        <dgm:presLayoutVars>
          <dgm:dir/>
          <dgm:resizeHandles val="exact"/>
        </dgm:presLayoutVars>
      </dgm:prSet>
      <dgm:spPr/>
    </dgm:pt>
    <dgm:pt modelId="{82B45E5F-A900-4B07-84B5-603282098B67}" type="pres">
      <dgm:prSet presAssocID="{E8B934A2-05A1-4278-9FC7-50743CFB1465}" presName="compNode" presStyleCnt="0"/>
      <dgm:spPr/>
    </dgm:pt>
    <dgm:pt modelId="{CBD4E4BF-1987-4792-8ED2-D753DEF69697}" type="pres">
      <dgm:prSet presAssocID="{E8B934A2-05A1-4278-9FC7-50743CFB1465}" presName="iconRect" presStyleLbl="node1" presStyleIdx="0" presStyleCnt="8" custScaleX="155164" custScaleY="139565" custLinFactNeighborX="600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in"/>
        </a:ext>
      </dgm:extLst>
    </dgm:pt>
    <dgm:pt modelId="{EEB276A9-F94D-4B68-AA8C-334A8DC5B60D}" type="pres">
      <dgm:prSet presAssocID="{E8B934A2-05A1-4278-9FC7-50743CFB1465}" presName="spaceRect" presStyleCnt="0"/>
      <dgm:spPr/>
    </dgm:pt>
    <dgm:pt modelId="{40C091FE-9BB1-481A-BB88-F6CA99687477}" type="pres">
      <dgm:prSet presAssocID="{E8B934A2-05A1-4278-9FC7-50743CFB1465}" presName="textRect" presStyleLbl="revTx" presStyleIdx="0" presStyleCnt="8">
        <dgm:presLayoutVars>
          <dgm:chMax val="1"/>
          <dgm:chPref val="1"/>
        </dgm:presLayoutVars>
      </dgm:prSet>
      <dgm:spPr/>
    </dgm:pt>
    <dgm:pt modelId="{3AF35ECB-61E2-4841-A771-C766BD956D78}" type="pres">
      <dgm:prSet presAssocID="{998AAB0E-0EAB-4B9A-9592-15F9DBC280EF}" presName="sibTrans" presStyleCnt="0"/>
      <dgm:spPr/>
    </dgm:pt>
    <dgm:pt modelId="{7377D982-72B3-40FE-AFF2-2A040CB99B45}" type="pres">
      <dgm:prSet presAssocID="{7C994B25-15F9-4B7D-BB3E-4F0697E47592}" presName="compNode" presStyleCnt="0"/>
      <dgm:spPr/>
    </dgm:pt>
    <dgm:pt modelId="{0EACA2E2-4AD5-4E07-8255-5A83FDE48B4E}" type="pres">
      <dgm:prSet presAssocID="{7C994B25-15F9-4B7D-BB3E-4F0697E47592}" presName="iconRect" presStyleLbl="node1" presStyleIdx="1" presStyleCnt="8" custScaleX="155164" custScaleY="139565" custLinFactNeighborX="600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tial Sun"/>
        </a:ext>
      </dgm:extLst>
    </dgm:pt>
    <dgm:pt modelId="{73EC1280-9D5F-499D-8CE1-E3E5E9D27A8C}" type="pres">
      <dgm:prSet presAssocID="{7C994B25-15F9-4B7D-BB3E-4F0697E47592}" presName="spaceRect" presStyleCnt="0"/>
      <dgm:spPr/>
    </dgm:pt>
    <dgm:pt modelId="{7644D1E2-F5BB-4928-8C41-8F2A9649FC92}" type="pres">
      <dgm:prSet presAssocID="{7C994B25-15F9-4B7D-BB3E-4F0697E47592}" presName="textRect" presStyleLbl="revTx" presStyleIdx="1" presStyleCnt="8">
        <dgm:presLayoutVars>
          <dgm:chMax val="1"/>
          <dgm:chPref val="1"/>
        </dgm:presLayoutVars>
      </dgm:prSet>
      <dgm:spPr/>
    </dgm:pt>
    <dgm:pt modelId="{0A8C0BFC-3A3F-4DC9-84A1-B339D98A1200}" type="pres">
      <dgm:prSet presAssocID="{B8B58A75-30D7-467C-8276-8E4917A692D3}" presName="sibTrans" presStyleCnt="0"/>
      <dgm:spPr/>
    </dgm:pt>
    <dgm:pt modelId="{898767D7-3083-45D3-A0E1-D476F2DB1269}" type="pres">
      <dgm:prSet presAssocID="{317762C6-E8CB-438F-A632-4AA9981E516D}" presName="compNode" presStyleCnt="0"/>
      <dgm:spPr/>
    </dgm:pt>
    <dgm:pt modelId="{384D237A-F4DD-4A1A-9C67-1DF55F4F1BDC}" type="pres">
      <dgm:prSet presAssocID="{317762C6-E8CB-438F-A632-4AA9981E516D}" presName="iconRect" presStyleLbl="node1" presStyleIdx="2" presStyleCnt="8" custScaleX="155164" custScaleY="139565" custLinFactNeighborX="600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
        </a:ext>
      </dgm:extLst>
    </dgm:pt>
    <dgm:pt modelId="{22E744F2-6B01-4DB7-B653-AD15E36D0D08}" type="pres">
      <dgm:prSet presAssocID="{317762C6-E8CB-438F-A632-4AA9981E516D}" presName="spaceRect" presStyleCnt="0"/>
      <dgm:spPr/>
    </dgm:pt>
    <dgm:pt modelId="{1C7896FE-2EA6-49BB-BBB8-FD948FB2D8B3}" type="pres">
      <dgm:prSet presAssocID="{317762C6-E8CB-438F-A632-4AA9981E516D}" presName="textRect" presStyleLbl="revTx" presStyleIdx="2" presStyleCnt="8">
        <dgm:presLayoutVars>
          <dgm:chMax val="1"/>
          <dgm:chPref val="1"/>
        </dgm:presLayoutVars>
      </dgm:prSet>
      <dgm:spPr/>
    </dgm:pt>
    <dgm:pt modelId="{C20DFCE1-130D-435F-BFF0-9FD5E24D8620}" type="pres">
      <dgm:prSet presAssocID="{E7F38560-051A-482B-8882-D4778DAD44DD}" presName="sibTrans" presStyleCnt="0"/>
      <dgm:spPr/>
    </dgm:pt>
    <dgm:pt modelId="{6AF25554-FB86-46EB-8DBC-2C58B7E8606D}" type="pres">
      <dgm:prSet presAssocID="{87525CD8-83A9-4462-8CA1-3981A499D8AE}" presName="compNode" presStyleCnt="0"/>
      <dgm:spPr/>
    </dgm:pt>
    <dgm:pt modelId="{8FC7EEE4-9CA1-4F84-90D5-4AD4F4F76737}" type="pres">
      <dgm:prSet presAssocID="{87525CD8-83A9-4462-8CA1-3981A499D8AE}" presName="iconRect" presStyleLbl="node1" presStyleIdx="3" presStyleCnt="8" custScaleX="155164" custScaleY="139565" custLinFactNeighborX="600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eciduous tree"/>
        </a:ext>
      </dgm:extLst>
    </dgm:pt>
    <dgm:pt modelId="{46DA9B49-8260-4C11-99B9-538B4F42F58D}" type="pres">
      <dgm:prSet presAssocID="{87525CD8-83A9-4462-8CA1-3981A499D8AE}" presName="spaceRect" presStyleCnt="0"/>
      <dgm:spPr/>
    </dgm:pt>
    <dgm:pt modelId="{0EBB4085-CB91-454D-8C5F-E5B1C158D173}" type="pres">
      <dgm:prSet presAssocID="{87525CD8-83A9-4462-8CA1-3981A499D8AE}" presName="textRect" presStyleLbl="revTx" presStyleIdx="3" presStyleCnt="8">
        <dgm:presLayoutVars>
          <dgm:chMax val="1"/>
          <dgm:chPref val="1"/>
        </dgm:presLayoutVars>
      </dgm:prSet>
      <dgm:spPr/>
    </dgm:pt>
    <dgm:pt modelId="{8DBE514A-67B8-4BDE-9D6D-45D55A074B9F}" type="pres">
      <dgm:prSet presAssocID="{1F7AE0EC-87AE-4CC9-BE34-4764EDA20652}" presName="sibTrans" presStyleCnt="0"/>
      <dgm:spPr/>
    </dgm:pt>
    <dgm:pt modelId="{E379FD64-F1FF-409D-893E-00F3EC1E6DA8}" type="pres">
      <dgm:prSet presAssocID="{486EBB5E-F619-4840-A529-A6967738B7B0}" presName="compNode" presStyleCnt="0"/>
      <dgm:spPr/>
    </dgm:pt>
    <dgm:pt modelId="{48A9FFFA-0B35-4D67-A825-6827E454300E}" type="pres">
      <dgm:prSet presAssocID="{486EBB5E-F619-4840-A529-A6967738B7B0}" presName="iconRect" presStyleLbl="node1" presStyleIdx="4" presStyleCnt="8" custScaleX="155164" custScaleY="13956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lant"/>
        </a:ext>
      </dgm:extLst>
    </dgm:pt>
    <dgm:pt modelId="{BDCDC80E-A3B4-4FCA-8D41-29C83AE5EC47}" type="pres">
      <dgm:prSet presAssocID="{486EBB5E-F619-4840-A529-A6967738B7B0}" presName="spaceRect" presStyleCnt="0"/>
      <dgm:spPr/>
    </dgm:pt>
    <dgm:pt modelId="{25541B38-E0D9-45F6-8B3D-3E74E04D6F80}" type="pres">
      <dgm:prSet presAssocID="{486EBB5E-F619-4840-A529-A6967738B7B0}" presName="textRect" presStyleLbl="revTx" presStyleIdx="4" presStyleCnt="8">
        <dgm:presLayoutVars>
          <dgm:chMax val="1"/>
          <dgm:chPref val="1"/>
        </dgm:presLayoutVars>
      </dgm:prSet>
      <dgm:spPr/>
    </dgm:pt>
    <dgm:pt modelId="{61973602-BFE3-49E4-B35F-527B276E2BFC}" type="pres">
      <dgm:prSet presAssocID="{CDD6BB6E-E7BA-4937-A5E8-E82F8197FE47}" presName="sibTrans" presStyleCnt="0"/>
      <dgm:spPr/>
    </dgm:pt>
    <dgm:pt modelId="{35A48B72-872A-4F75-B2F2-4D88F6C79F43}" type="pres">
      <dgm:prSet presAssocID="{1BC4AAC2-8CA9-4AE9-8958-85874A54CFE6}" presName="compNode" presStyleCnt="0"/>
      <dgm:spPr/>
    </dgm:pt>
    <dgm:pt modelId="{EBE35530-9991-4A23-A866-D4D1525A350A}" type="pres">
      <dgm:prSet presAssocID="{1BC4AAC2-8CA9-4AE9-8958-85874A54CFE6}" presName="iconRect" presStyleLbl="node1" presStyleIdx="5" presStyleCnt="8" custScaleX="155164" custScaleY="13956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ire"/>
        </a:ext>
      </dgm:extLst>
    </dgm:pt>
    <dgm:pt modelId="{497F9D48-8072-4E35-90E8-D0B0A7B4C3E4}" type="pres">
      <dgm:prSet presAssocID="{1BC4AAC2-8CA9-4AE9-8958-85874A54CFE6}" presName="spaceRect" presStyleCnt="0"/>
      <dgm:spPr/>
    </dgm:pt>
    <dgm:pt modelId="{5E8D5894-4215-4DD2-AC2C-8F186F3690B7}" type="pres">
      <dgm:prSet presAssocID="{1BC4AAC2-8CA9-4AE9-8958-85874A54CFE6}" presName="textRect" presStyleLbl="revTx" presStyleIdx="5" presStyleCnt="8">
        <dgm:presLayoutVars>
          <dgm:chMax val="1"/>
          <dgm:chPref val="1"/>
        </dgm:presLayoutVars>
      </dgm:prSet>
      <dgm:spPr/>
    </dgm:pt>
    <dgm:pt modelId="{EA98FBE8-3812-44A4-92ED-7816FD3353C3}" type="pres">
      <dgm:prSet presAssocID="{58ABC51C-F541-4076-925D-87E31E56ADD7}" presName="sibTrans" presStyleCnt="0"/>
      <dgm:spPr/>
    </dgm:pt>
    <dgm:pt modelId="{BF79D859-8438-420E-AA8C-33AF5364C683}" type="pres">
      <dgm:prSet presAssocID="{AEB7E00A-992A-43E1-8D82-20FEB17CBFA0}" presName="compNode" presStyleCnt="0"/>
      <dgm:spPr/>
    </dgm:pt>
    <dgm:pt modelId="{BEB2416C-C8B7-474F-8FC3-DC26DFC567EB}" type="pres">
      <dgm:prSet presAssocID="{AEB7E00A-992A-43E1-8D82-20FEB17CBFA0}" presName="iconRect" presStyleLbl="node1" presStyleIdx="6" presStyleCnt="8" custScaleX="155164" custScaleY="139565"/>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ridge scene"/>
        </a:ext>
      </dgm:extLst>
    </dgm:pt>
    <dgm:pt modelId="{8075D8C4-3293-47FE-9478-07FE7FA99464}" type="pres">
      <dgm:prSet presAssocID="{AEB7E00A-992A-43E1-8D82-20FEB17CBFA0}" presName="spaceRect" presStyleCnt="0"/>
      <dgm:spPr/>
    </dgm:pt>
    <dgm:pt modelId="{E8CAA26A-D360-4859-8394-4FBDBDE5909F}" type="pres">
      <dgm:prSet presAssocID="{AEB7E00A-992A-43E1-8D82-20FEB17CBFA0}" presName="textRect" presStyleLbl="revTx" presStyleIdx="6" presStyleCnt="8">
        <dgm:presLayoutVars>
          <dgm:chMax val="1"/>
          <dgm:chPref val="1"/>
        </dgm:presLayoutVars>
      </dgm:prSet>
      <dgm:spPr/>
    </dgm:pt>
    <dgm:pt modelId="{A120CFAE-10BD-4121-AA72-19381C41740C}" type="pres">
      <dgm:prSet presAssocID="{D3E7C970-9C96-4679-9C5C-A98540136444}" presName="sibTrans" presStyleCnt="0"/>
      <dgm:spPr/>
    </dgm:pt>
    <dgm:pt modelId="{24905AF4-E372-4F97-9AA5-84DD7C91C8B8}" type="pres">
      <dgm:prSet presAssocID="{1D7F190D-C273-4F83-AA37-22303A4D09E1}" presName="compNode" presStyleCnt="0"/>
      <dgm:spPr/>
    </dgm:pt>
    <dgm:pt modelId="{E1FCD8B6-25AB-4EA7-BD9C-717FE2D4E355}" type="pres">
      <dgm:prSet presAssocID="{1D7F190D-C273-4F83-AA37-22303A4D09E1}" presName="iconRect" presStyleLbl="node1" presStyleIdx="7" presStyleCnt="8" custScaleX="155164" custScaleY="139565"/>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Medical"/>
        </a:ext>
      </dgm:extLst>
    </dgm:pt>
    <dgm:pt modelId="{B906F8B2-F7E5-4596-9919-A7E735975467}" type="pres">
      <dgm:prSet presAssocID="{1D7F190D-C273-4F83-AA37-22303A4D09E1}" presName="spaceRect" presStyleCnt="0"/>
      <dgm:spPr/>
    </dgm:pt>
    <dgm:pt modelId="{5BF876DE-8E3A-4AD1-BDDC-CA25C6D626B1}" type="pres">
      <dgm:prSet presAssocID="{1D7F190D-C273-4F83-AA37-22303A4D09E1}" presName="textRect" presStyleLbl="revTx" presStyleIdx="7" presStyleCnt="8">
        <dgm:presLayoutVars>
          <dgm:chMax val="1"/>
          <dgm:chPref val="1"/>
        </dgm:presLayoutVars>
      </dgm:prSet>
      <dgm:spPr/>
    </dgm:pt>
  </dgm:ptLst>
  <dgm:cxnLst>
    <dgm:cxn modelId="{C4CDE618-90E5-42B5-9C42-B4B7DFBE7E8C}" srcId="{2BB8EB84-370F-4F68-A7D8-9724808BDA8B}" destId="{317762C6-E8CB-438F-A632-4AA9981E516D}" srcOrd="2" destOrd="0" parTransId="{86CD75B4-2D20-4FB0-84E2-8DBD5546213A}" sibTransId="{E7F38560-051A-482B-8882-D4778DAD44DD}"/>
    <dgm:cxn modelId="{FCF70C21-C359-4469-A753-531198B1A524}" type="presOf" srcId="{2BB8EB84-370F-4F68-A7D8-9724808BDA8B}" destId="{5E9AF986-6626-411C-AF40-184DFD1B4AFB}" srcOrd="0" destOrd="0" presId="urn:microsoft.com/office/officeart/2018/2/layout/IconLabelList"/>
    <dgm:cxn modelId="{555F582F-106B-467F-87FF-366D7CE7CE2A}" srcId="{2BB8EB84-370F-4F68-A7D8-9724808BDA8B}" destId="{AEB7E00A-992A-43E1-8D82-20FEB17CBFA0}" srcOrd="6" destOrd="0" parTransId="{7153D24C-00D9-4153-94F7-09F811DE45FB}" sibTransId="{D3E7C970-9C96-4679-9C5C-A98540136444}"/>
    <dgm:cxn modelId="{5A68F631-5AFC-41EB-BF2A-E03C53A28EFF}" type="presOf" srcId="{486EBB5E-F619-4840-A529-A6967738B7B0}" destId="{25541B38-E0D9-45F6-8B3D-3E74E04D6F80}" srcOrd="0" destOrd="0" presId="urn:microsoft.com/office/officeart/2018/2/layout/IconLabelList"/>
    <dgm:cxn modelId="{A04D8036-EFB4-4CFA-9267-87267BFB19F7}" type="presOf" srcId="{E8B934A2-05A1-4278-9FC7-50743CFB1465}" destId="{40C091FE-9BB1-481A-BB88-F6CA99687477}" srcOrd="0" destOrd="0" presId="urn:microsoft.com/office/officeart/2018/2/layout/IconLabelList"/>
    <dgm:cxn modelId="{4CF29C77-D0F0-4B9D-8893-5CD7E68B38D8}" type="presOf" srcId="{AEB7E00A-992A-43E1-8D82-20FEB17CBFA0}" destId="{E8CAA26A-D360-4859-8394-4FBDBDE5909F}" srcOrd="0" destOrd="0" presId="urn:microsoft.com/office/officeart/2018/2/layout/IconLabelList"/>
    <dgm:cxn modelId="{0696B0A1-DEDB-44D1-B768-7E3F25A394E3}" srcId="{2BB8EB84-370F-4F68-A7D8-9724808BDA8B}" destId="{1BC4AAC2-8CA9-4AE9-8958-85874A54CFE6}" srcOrd="5" destOrd="0" parTransId="{E348D3ED-6984-4857-AB29-11DECE8252D3}" sibTransId="{58ABC51C-F541-4076-925D-87E31E56ADD7}"/>
    <dgm:cxn modelId="{EE60F3A9-7683-4381-9734-67EFD6BB3AB4}" srcId="{2BB8EB84-370F-4F68-A7D8-9724808BDA8B}" destId="{7C994B25-15F9-4B7D-BB3E-4F0697E47592}" srcOrd="1" destOrd="0" parTransId="{66993C75-28B5-43E6-853F-989CCA54E839}" sibTransId="{B8B58A75-30D7-467C-8276-8E4917A692D3}"/>
    <dgm:cxn modelId="{2C6C51AC-3C04-49E0-82E6-2F3BA119A0DC}" type="presOf" srcId="{7C994B25-15F9-4B7D-BB3E-4F0697E47592}" destId="{7644D1E2-F5BB-4928-8C41-8F2A9649FC92}" srcOrd="0" destOrd="0" presId="urn:microsoft.com/office/officeart/2018/2/layout/IconLabelList"/>
    <dgm:cxn modelId="{D883F2C9-874B-4A04-9235-D2F83DF748AA}" type="presOf" srcId="{87525CD8-83A9-4462-8CA1-3981A499D8AE}" destId="{0EBB4085-CB91-454D-8C5F-E5B1C158D173}" srcOrd="0" destOrd="0" presId="urn:microsoft.com/office/officeart/2018/2/layout/IconLabelList"/>
    <dgm:cxn modelId="{0F0D08D7-E5DA-43A2-8A1A-A8D3CAD9CE8A}" srcId="{2BB8EB84-370F-4F68-A7D8-9724808BDA8B}" destId="{1D7F190D-C273-4F83-AA37-22303A4D09E1}" srcOrd="7" destOrd="0" parTransId="{E87B9C75-E567-46DC-A6F7-6D0188FB957C}" sibTransId="{223FF87D-CED1-4CCE-8178-88220011C9B3}"/>
    <dgm:cxn modelId="{870812EA-C8AC-4E1E-AC8E-7B1661488921}" srcId="{2BB8EB84-370F-4F68-A7D8-9724808BDA8B}" destId="{486EBB5E-F619-4840-A529-A6967738B7B0}" srcOrd="4" destOrd="0" parTransId="{B4BBBA66-BDAC-44CA-97C0-76A06AB6819E}" sibTransId="{CDD6BB6E-E7BA-4937-A5E8-E82F8197FE47}"/>
    <dgm:cxn modelId="{35F2ABEA-3158-409D-9876-D1F22E14DF78}" srcId="{2BB8EB84-370F-4F68-A7D8-9724808BDA8B}" destId="{87525CD8-83A9-4462-8CA1-3981A499D8AE}" srcOrd="3" destOrd="0" parTransId="{30675733-1169-49B2-8EE9-AA478737C73D}" sibTransId="{1F7AE0EC-87AE-4CC9-BE34-4764EDA20652}"/>
    <dgm:cxn modelId="{443158EC-D694-4FD5-BD67-304DBEB640B3}" type="presOf" srcId="{1BC4AAC2-8CA9-4AE9-8958-85874A54CFE6}" destId="{5E8D5894-4215-4DD2-AC2C-8F186F3690B7}" srcOrd="0" destOrd="0" presId="urn:microsoft.com/office/officeart/2018/2/layout/IconLabelList"/>
    <dgm:cxn modelId="{AE670BF3-65DB-49E3-B204-40D7A1866AF8}" type="presOf" srcId="{317762C6-E8CB-438F-A632-4AA9981E516D}" destId="{1C7896FE-2EA6-49BB-BBB8-FD948FB2D8B3}" srcOrd="0" destOrd="0" presId="urn:microsoft.com/office/officeart/2018/2/layout/IconLabelList"/>
    <dgm:cxn modelId="{662A4BF9-4A8E-4D4A-B71E-23ECC92E859B}" type="presOf" srcId="{1D7F190D-C273-4F83-AA37-22303A4D09E1}" destId="{5BF876DE-8E3A-4AD1-BDDC-CA25C6D626B1}" srcOrd="0" destOrd="0" presId="urn:microsoft.com/office/officeart/2018/2/layout/IconLabelList"/>
    <dgm:cxn modelId="{395B83F9-E6A5-430F-A9AA-A32D6FA23F23}" srcId="{2BB8EB84-370F-4F68-A7D8-9724808BDA8B}" destId="{E8B934A2-05A1-4278-9FC7-50743CFB1465}" srcOrd="0" destOrd="0" parTransId="{AF8DD88A-C00E-4DD6-B67D-10F1542D551A}" sibTransId="{998AAB0E-0EAB-4B9A-9592-15F9DBC280EF}"/>
    <dgm:cxn modelId="{5D34CE30-1502-4186-80E5-A8A6E0034A66}" type="presParOf" srcId="{5E9AF986-6626-411C-AF40-184DFD1B4AFB}" destId="{82B45E5F-A900-4B07-84B5-603282098B67}" srcOrd="0" destOrd="0" presId="urn:microsoft.com/office/officeart/2018/2/layout/IconLabelList"/>
    <dgm:cxn modelId="{D1B2649E-2D15-4D84-AAAF-8456ABCD307D}" type="presParOf" srcId="{82B45E5F-A900-4B07-84B5-603282098B67}" destId="{CBD4E4BF-1987-4792-8ED2-D753DEF69697}" srcOrd="0" destOrd="0" presId="urn:microsoft.com/office/officeart/2018/2/layout/IconLabelList"/>
    <dgm:cxn modelId="{50C80169-D77D-4343-AAD4-5F031D658496}" type="presParOf" srcId="{82B45E5F-A900-4B07-84B5-603282098B67}" destId="{EEB276A9-F94D-4B68-AA8C-334A8DC5B60D}" srcOrd="1" destOrd="0" presId="urn:microsoft.com/office/officeart/2018/2/layout/IconLabelList"/>
    <dgm:cxn modelId="{B5A2D2DC-74B6-4241-BDAD-2B28BD93606C}" type="presParOf" srcId="{82B45E5F-A900-4B07-84B5-603282098B67}" destId="{40C091FE-9BB1-481A-BB88-F6CA99687477}" srcOrd="2" destOrd="0" presId="urn:microsoft.com/office/officeart/2018/2/layout/IconLabelList"/>
    <dgm:cxn modelId="{579E04D4-DEAE-43A6-BEF9-E606BE2E11EB}" type="presParOf" srcId="{5E9AF986-6626-411C-AF40-184DFD1B4AFB}" destId="{3AF35ECB-61E2-4841-A771-C766BD956D78}" srcOrd="1" destOrd="0" presId="urn:microsoft.com/office/officeart/2018/2/layout/IconLabelList"/>
    <dgm:cxn modelId="{27B8ED67-140C-40FC-9F9D-80DCF250E860}" type="presParOf" srcId="{5E9AF986-6626-411C-AF40-184DFD1B4AFB}" destId="{7377D982-72B3-40FE-AFF2-2A040CB99B45}" srcOrd="2" destOrd="0" presId="urn:microsoft.com/office/officeart/2018/2/layout/IconLabelList"/>
    <dgm:cxn modelId="{CD2A2BE2-FE4A-48AE-A426-D0C54F13EE97}" type="presParOf" srcId="{7377D982-72B3-40FE-AFF2-2A040CB99B45}" destId="{0EACA2E2-4AD5-4E07-8255-5A83FDE48B4E}" srcOrd="0" destOrd="0" presId="urn:microsoft.com/office/officeart/2018/2/layout/IconLabelList"/>
    <dgm:cxn modelId="{F622656E-E1E7-46DD-ACFC-59511419B16A}" type="presParOf" srcId="{7377D982-72B3-40FE-AFF2-2A040CB99B45}" destId="{73EC1280-9D5F-499D-8CE1-E3E5E9D27A8C}" srcOrd="1" destOrd="0" presId="urn:microsoft.com/office/officeart/2018/2/layout/IconLabelList"/>
    <dgm:cxn modelId="{76D25991-43D0-4F55-95F1-B13BCCF50855}" type="presParOf" srcId="{7377D982-72B3-40FE-AFF2-2A040CB99B45}" destId="{7644D1E2-F5BB-4928-8C41-8F2A9649FC92}" srcOrd="2" destOrd="0" presId="urn:microsoft.com/office/officeart/2018/2/layout/IconLabelList"/>
    <dgm:cxn modelId="{A7D6FEC3-24F8-4A0F-92C5-2CC3BF0241A5}" type="presParOf" srcId="{5E9AF986-6626-411C-AF40-184DFD1B4AFB}" destId="{0A8C0BFC-3A3F-4DC9-84A1-B339D98A1200}" srcOrd="3" destOrd="0" presId="urn:microsoft.com/office/officeart/2018/2/layout/IconLabelList"/>
    <dgm:cxn modelId="{5B80BDD3-CDE9-4C08-8D2A-5479A8F194EF}" type="presParOf" srcId="{5E9AF986-6626-411C-AF40-184DFD1B4AFB}" destId="{898767D7-3083-45D3-A0E1-D476F2DB1269}" srcOrd="4" destOrd="0" presId="urn:microsoft.com/office/officeart/2018/2/layout/IconLabelList"/>
    <dgm:cxn modelId="{FC699074-E47D-4876-A5E6-FF9D548EEDAA}" type="presParOf" srcId="{898767D7-3083-45D3-A0E1-D476F2DB1269}" destId="{384D237A-F4DD-4A1A-9C67-1DF55F4F1BDC}" srcOrd="0" destOrd="0" presId="urn:microsoft.com/office/officeart/2018/2/layout/IconLabelList"/>
    <dgm:cxn modelId="{EFE129AB-9D97-44D1-B634-30AAFBB17D3D}" type="presParOf" srcId="{898767D7-3083-45D3-A0E1-D476F2DB1269}" destId="{22E744F2-6B01-4DB7-B653-AD15E36D0D08}" srcOrd="1" destOrd="0" presId="urn:microsoft.com/office/officeart/2018/2/layout/IconLabelList"/>
    <dgm:cxn modelId="{DBE99930-AC69-47B9-994B-23CF660F18B0}" type="presParOf" srcId="{898767D7-3083-45D3-A0E1-D476F2DB1269}" destId="{1C7896FE-2EA6-49BB-BBB8-FD948FB2D8B3}" srcOrd="2" destOrd="0" presId="urn:microsoft.com/office/officeart/2018/2/layout/IconLabelList"/>
    <dgm:cxn modelId="{21AE8E0F-5C0E-4C9F-B27D-8D905524353C}" type="presParOf" srcId="{5E9AF986-6626-411C-AF40-184DFD1B4AFB}" destId="{C20DFCE1-130D-435F-BFF0-9FD5E24D8620}" srcOrd="5" destOrd="0" presId="urn:microsoft.com/office/officeart/2018/2/layout/IconLabelList"/>
    <dgm:cxn modelId="{1DAF2F3B-DAB5-4B3E-B6F4-B8AC303E459B}" type="presParOf" srcId="{5E9AF986-6626-411C-AF40-184DFD1B4AFB}" destId="{6AF25554-FB86-46EB-8DBC-2C58B7E8606D}" srcOrd="6" destOrd="0" presId="urn:microsoft.com/office/officeart/2018/2/layout/IconLabelList"/>
    <dgm:cxn modelId="{352FABE3-4E09-482E-BA0F-5B19D4364586}" type="presParOf" srcId="{6AF25554-FB86-46EB-8DBC-2C58B7E8606D}" destId="{8FC7EEE4-9CA1-4F84-90D5-4AD4F4F76737}" srcOrd="0" destOrd="0" presId="urn:microsoft.com/office/officeart/2018/2/layout/IconLabelList"/>
    <dgm:cxn modelId="{60C1F45D-58C4-4F33-88F2-F9F5AC2ADEF6}" type="presParOf" srcId="{6AF25554-FB86-46EB-8DBC-2C58B7E8606D}" destId="{46DA9B49-8260-4C11-99B9-538B4F42F58D}" srcOrd="1" destOrd="0" presId="urn:microsoft.com/office/officeart/2018/2/layout/IconLabelList"/>
    <dgm:cxn modelId="{7675EFBE-41F8-4D70-8628-D7CCDD4B7CD6}" type="presParOf" srcId="{6AF25554-FB86-46EB-8DBC-2C58B7E8606D}" destId="{0EBB4085-CB91-454D-8C5F-E5B1C158D173}" srcOrd="2" destOrd="0" presId="urn:microsoft.com/office/officeart/2018/2/layout/IconLabelList"/>
    <dgm:cxn modelId="{9B8C71F4-B9BC-4CA1-93C3-021D37CC7277}" type="presParOf" srcId="{5E9AF986-6626-411C-AF40-184DFD1B4AFB}" destId="{8DBE514A-67B8-4BDE-9D6D-45D55A074B9F}" srcOrd="7" destOrd="0" presId="urn:microsoft.com/office/officeart/2018/2/layout/IconLabelList"/>
    <dgm:cxn modelId="{24B12AD0-1DF6-4630-9A9F-869146599B85}" type="presParOf" srcId="{5E9AF986-6626-411C-AF40-184DFD1B4AFB}" destId="{E379FD64-F1FF-409D-893E-00F3EC1E6DA8}" srcOrd="8" destOrd="0" presId="urn:microsoft.com/office/officeart/2018/2/layout/IconLabelList"/>
    <dgm:cxn modelId="{B96CBC33-61AC-4294-9BB9-F4ABC56AE010}" type="presParOf" srcId="{E379FD64-F1FF-409D-893E-00F3EC1E6DA8}" destId="{48A9FFFA-0B35-4D67-A825-6827E454300E}" srcOrd="0" destOrd="0" presId="urn:microsoft.com/office/officeart/2018/2/layout/IconLabelList"/>
    <dgm:cxn modelId="{22CC98D2-9F8B-493A-8924-8D463E480A34}" type="presParOf" srcId="{E379FD64-F1FF-409D-893E-00F3EC1E6DA8}" destId="{BDCDC80E-A3B4-4FCA-8D41-29C83AE5EC47}" srcOrd="1" destOrd="0" presId="urn:microsoft.com/office/officeart/2018/2/layout/IconLabelList"/>
    <dgm:cxn modelId="{9859DE33-2BB9-4AAA-9280-D7039BBE4615}" type="presParOf" srcId="{E379FD64-F1FF-409D-893E-00F3EC1E6DA8}" destId="{25541B38-E0D9-45F6-8B3D-3E74E04D6F80}" srcOrd="2" destOrd="0" presId="urn:microsoft.com/office/officeart/2018/2/layout/IconLabelList"/>
    <dgm:cxn modelId="{21F27EB4-B764-4DA3-A30D-9F49A6C747E1}" type="presParOf" srcId="{5E9AF986-6626-411C-AF40-184DFD1B4AFB}" destId="{61973602-BFE3-49E4-B35F-527B276E2BFC}" srcOrd="9" destOrd="0" presId="urn:microsoft.com/office/officeart/2018/2/layout/IconLabelList"/>
    <dgm:cxn modelId="{4F733F1E-B868-4E28-AEF6-C5903255C798}" type="presParOf" srcId="{5E9AF986-6626-411C-AF40-184DFD1B4AFB}" destId="{35A48B72-872A-4F75-B2F2-4D88F6C79F43}" srcOrd="10" destOrd="0" presId="urn:microsoft.com/office/officeart/2018/2/layout/IconLabelList"/>
    <dgm:cxn modelId="{46A464B8-E940-469E-AAF3-C176590A5384}" type="presParOf" srcId="{35A48B72-872A-4F75-B2F2-4D88F6C79F43}" destId="{EBE35530-9991-4A23-A866-D4D1525A350A}" srcOrd="0" destOrd="0" presId="urn:microsoft.com/office/officeart/2018/2/layout/IconLabelList"/>
    <dgm:cxn modelId="{5E5A8177-7044-44BD-BA98-BE16C05A0733}" type="presParOf" srcId="{35A48B72-872A-4F75-B2F2-4D88F6C79F43}" destId="{497F9D48-8072-4E35-90E8-D0B0A7B4C3E4}" srcOrd="1" destOrd="0" presId="urn:microsoft.com/office/officeart/2018/2/layout/IconLabelList"/>
    <dgm:cxn modelId="{162B9FBA-E421-4E23-9293-3DC9ED8C68BD}" type="presParOf" srcId="{35A48B72-872A-4F75-B2F2-4D88F6C79F43}" destId="{5E8D5894-4215-4DD2-AC2C-8F186F3690B7}" srcOrd="2" destOrd="0" presId="urn:microsoft.com/office/officeart/2018/2/layout/IconLabelList"/>
    <dgm:cxn modelId="{6E4AF52D-C976-49FE-B7D4-8AEB0D4C084B}" type="presParOf" srcId="{5E9AF986-6626-411C-AF40-184DFD1B4AFB}" destId="{EA98FBE8-3812-44A4-92ED-7816FD3353C3}" srcOrd="11" destOrd="0" presId="urn:microsoft.com/office/officeart/2018/2/layout/IconLabelList"/>
    <dgm:cxn modelId="{73509370-5CFE-4407-A4EA-40BB69D710A5}" type="presParOf" srcId="{5E9AF986-6626-411C-AF40-184DFD1B4AFB}" destId="{BF79D859-8438-420E-AA8C-33AF5364C683}" srcOrd="12" destOrd="0" presId="urn:microsoft.com/office/officeart/2018/2/layout/IconLabelList"/>
    <dgm:cxn modelId="{C605CA46-36F7-4785-81F2-4B21B0B6B30D}" type="presParOf" srcId="{BF79D859-8438-420E-AA8C-33AF5364C683}" destId="{BEB2416C-C8B7-474F-8FC3-DC26DFC567EB}" srcOrd="0" destOrd="0" presId="urn:microsoft.com/office/officeart/2018/2/layout/IconLabelList"/>
    <dgm:cxn modelId="{B2C2C671-C1E7-41E6-813A-63F276926119}" type="presParOf" srcId="{BF79D859-8438-420E-AA8C-33AF5364C683}" destId="{8075D8C4-3293-47FE-9478-07FE7FA99464}" srcOrd="1" destOrd="0" presId="urn:microsoft.com/office/officeart/2018/2/layout/IconLabelList"/>
    <dgm:cxn modelId="{370E5EA9-761A-4592-A5D0-3FE4D841BD04}" type="presParOf" srcId="{BF79D859-8438-420E-AA8C-33AF5364C683}" destId="{E8CAA26A-D360-4859-8394-4FBDBDE5909F}" srcOrd="2" destOrd="0" presId="urn:microsoft.com/office/officeart/2018/2/layout/IconLabelList"/>
    <dgm:cxn modelId="{E83EC804-1012-4AB1-A42E-7A7D788CD633}" type="presParOf" srcId="{5E9AF986-6626-411C-AF40-184DFD1B4AFB}" destId="{A120CFAE-10BD-4121-AA72-19381C41740C}" srcOrd="13" destOrd="0" presId="urn:microsoft.com/office/officeart/2018/2/layout/IconLabelList"/>
    <dgm:cxn modelId="{857FDBDC-FA19-492D-B6FE-7F6C96CB306E}" type="presParOf" srcId="{5E9AF986-6626-411C-AF40-184DFD1B4AFB}" destId="{24905AF4-E372-4F97-9AA5-84DD7C91C8B8}" srcOrd="14" destOrd="0" presId="urn:microsoft.com/office/officeart/2018/2/layout/IconLabelList"/>
    <dgm:cxn modelId="{29663A2B-2B42-49B5-89EA-F136BD3900EB}" type="presParOf" srcId="{24905AF4-E372-4F97-9AA5-84DD7C91C8B8}" destId="{E1FCD8B6-25AB-4EA7-BD9C-717FE2D4E355}" srcOrd="0" destOrd="0" presId="urn:microsoft.com/office/officeart/2018/2/layout/IconLabelList"/>
    <dgm:cxn modelId="{4D3CC3C6-D731-4091-95C4-1E3FC2299134}" type="presParOf" srcId="{24905AF4-E372-4F97-9AA5-84DD7C91C8B8}" destId="{B906F8B2-F7E5-4596-9919-A7E735975467}" srcOrd="1" destOrd="0" presId="urn:microsoft.com/office/officeart/2018/2/layout/IconLabelList"/>
    <dgm:cxn modelId="{7FF4D0C1-9E0F-41BD-94F6-1D3FC878C782}" type="presParOf" srcId="{24905AF4-E372-4F97-9AA5-84DD7C91C8B8}" destId="{5BF876DE-8E3A-4AD1-BDDC-CA25C6D626B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77F8B4-6D43-4136-B84F-73EEE07BCCC4}"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E1F402A-D298-4D11-BF6A-ED0AF59F5FE4}">
      <dgm:prSet phldrT="[Text]"/>
      <dgm:spPr/>
      <dgm:t>
        <a:bodyPr/>
        <a:lstStyle/>
        <a:p>
          <a:r>
            <a:rPr lang="en-US" dirty="0"/>
            <a:t>August</a:t>
          </a:r>
        </a:p>
      </dgm:t>
    </dgm:pt>
    <dgm:pt modelId="{C484F2E0-9CA5-410B-9CC4-77CCCFBFFCBE}" type="parTrans" cxnId="{F9969844-D100-444E-889B-41E12C21CDE0}">
      <dgm:prSet/>
      <dgm:spPr/>
      <dgm:t>
        <a:bodyPr/>
        <a:lstStyle/>
        <a:p>
          <a:endParaRPr lang="en-US"/>
        </a:p>
      </dgm:t>
    </dgm:pt>
    <dgm:pt modelId="{F8C266BF-07E8-48F6-8921-8B0382C36521}" type="sibTrans" cxnId="{F9969844-D100-444E-889B-41E12C21CDE0}">
      <dgm:prSet/>
      <dgm:spPr/>
      <dgm:t>
        <a:bodyPr/>
        <a:lstStyle/>
        <a:p>
          <a:endParaRPr lang="en-US"/>
        </a:p>
      </dgm:t>
    </dgm:pt>
    <dgm:pt modelId="{CD8DAA1C-7810-4093-B7C4-23FDD36E9223}" type="pres">
      <dgm:prSet presAssocID="{9077F8B4-6D43-4136-B84F-73EEE07BCCC4}" presName="diagram" presStyleCnt="0">
        <dgm:presLayoutVars>
          <dgm:dir/>
        </dgm:presLayoutVars>
      </dgm:prSet>
      <dgm:spPr/>
    </dgm:pt>
    <dgm:pt modelId="{0E9947DC-035A-4925-884D-36EF598F266F}" type="pres">
      <dgm:prSet presAssocID="{DE1F402A-D298-4D11-BF6A-ED0AF59F5FE4}" presName="composite" presStyleCnt="0"/>
      <dgm:spPr/>
    </dgm:pt>
    <dgm:pt modelId="{0DCB03C1-1D11-401A-AAA1-7CC54505FB70}" type="pres">
      <dgm:prSet presAssocID="{DE1F402A-D298-4D11-BF6A-ED0AF59F5FE4}" presName="Image" presStyleLbl="bgShp"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892F81A8-E087-4D07-916D-B8E73E167146}" type="pres">
      <dgm:prSet presAssocID="{DE1F402A-D298-4D11-BF6A-ED0AF59F5FE4}" presName="Parent" presStyleLbl="node0" presStyleIdx="0" presStyleCnt="1">
        <dgm:presLayoutVars>
          <dgm:bulletEnabled val="1"/>
        </dgm:presLayoutVars>
      </dgm:prSet>
      <dgm:spPr/>
    </dgm:pt>
  </dgm:ptLst>
  <dgm:cxnLst>
    <dgm:cxn modelId="{124DAD17-D4EB-48FF-BD24-5BDF42903E42}" type="presOf" srcId="{9077F8B4-6D43-4136-B84F-73EEE07BCCC4}" destId="{CD8DAA1C-7810-4093-B7C4-23FDD36E9223}" srcOrd="0" destOrd="0" presId="urn:microsoft.com/office/officeart/2008/layout/BendingPictureCaption"/>
    <dgm:cxn modelId="{724C551F-039A-4A1A-8B13-D11C03036DD1}" type="presOf" srcId="{DE1F402A-D298-4D11-BF6A-ED0AF59F5FE4}" destId="{892F81A8-E087-4D07-916D-B8E73E167146}" srcOrd="0" destOrd="0" presId="urn:microsoft.com/office/officeart/2008/layout/BendingPictureCaption"/>
    <dgm:cxn modelId="{F9969844-D100-444E-889B-41E12C21CDE0}" srcId="{9077F8B4-6D43-4136-B84F-73EEE07BCCC4}" destId="{DE1F402A-D298-4D11-BF6A-ED0AF59F5FE4}" srcOrd="0" destOrd="0" parTransId="{C484F2E0-9CA5-410B-9CC4-77CCCFBFFCBE}" sibTransId="{F8C266BF-07E8-48F6-8921-8B0382C36521}"/>
    <dgm:cxn modelId="{240D7E81-D2DE-47E5-A130-A9A7A998AAC4}" type="presParOf" srcId="{CD8DAA1C-7810-4093-B7C4-23FDD36E9223}" destId="{0E9947DC-035A-4925-884D-36EF598F266F}" srcOrd="0" destOrd="0" presId="urn:microsoft.com/office/officeart/2008/layout/BendingPictureCaption"/>
    <dgm:cxn modelId="{15A5CE3F-39E7-42BE-8927-38EB4EDAAE8D}" type="presParOf" srcId="{0E9947DC-035A-4925-884D-36EF598F266F}" destId="{0DCB03C1-1D11-401A-AAA1-7CC54505FB70}" srcOrd="0" destOrd="0" presId="urn:microsoft.com/office/officeart/2008/layout/BendingPictureCaption"/>
    <dgm:cxn modelId="{65A1467B-ACF9-45CD-97F3-82FC0908F9A7}" type="presParOf" srcId="{0E9947DC-035A-4925-884D-36EF598F266F}" destId="{892F81A8-E087-4D07-916D-B8E73E167146}"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BF56CA-7D2B-49BD-BB83-F1395AA54099}"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DB964AB3-E3AD-431A-91BE-F743449CDABF}">
      <dgm:prSet phldrT="[Text]"/>
      <dgm:spPr/>
      <dgm:t>
        <a:bodyPr/>
        <a:lstStyle/>
        <a:p>
          <a:r>
            <a:rPr lang="en-US" dirty="0"/>
            <a:t>September</a:t>
          </a:r>
        </a:p>
      </dgm:t>
    </dgm:pt>
    <dgm:pt modelId="{A451C40F-F7A0-41AF-A759-3507F54DB48D}" type="parTrans" cxnId="{7C0F7105-EA3C-4F6D-90CE-38E630423A35}">
      <dgm:prSet/>
      <dgm:spPr/>
      <dgm:t>
        <a:bodyPr/>
        <a:lstStyle/>
        <a:p>
          <a:endParaRPr lang="en-US"/>
        </a:p>
      </dgm:t>
    </dgm:pt>
    <dgm:pt modelId="{9220FB1A-3C0A-4C42-9907-5958AC546A23}" type="sibTrans" cxnId="{7C0F7105-EA3C-4F6D-90CE-38E630423A35}">
      <dgm:prSet/>
      <dgm:spPr/>
      <dgm:t>
        <a:bodyPr/>
        <a:lstStyle/>
        <a:p>
          <a:endParaRPr lang="en-US"/>
        </a:p>
      </dgm:t>
    </dgm:pt>
    <dgm:pt modelId="{A7395BA5-5602-4545-9E56-25257D16899D}" type="pres">
      <dgm:prSet presAssocID="{41BF56CA-7D2B-49BD-BB83-F1395AA54099}" presName="diagram" presStyleCnt="0">
        <dgm:presLayoutVars>
          <dgm:dir/>
        </dgm:presLayoutVars>
      </dgm:prSet>
      <dgm:spPr/>
    </dgm:pt>
    <dgm:pt modelId="{D6016A7C-15D4-4D0D-B5D5-EF474515176B}" type="pres">
      <dgm:prSet presAssocID="{DB964AB3-E3AD-431A-91BE-F743449CDABF}" presName="composite" presStyleCnt="0"/>
      <dgm:spPr/>
    </dgm:pt>
    <dgm:pt modelId="{A247C6F2-79C0-4168-A53F-9E9CB9885DC8}" type="pres">
      <dgm:prSet presAssocID="{DB964AB3-E3AD-431A-91BE-F743449CDABF}" presName="Image" presStyleLbl="bgShp"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AB1A500E-8ECC-4719-88DD-83F21F4FD168}" type="pres">
      <dgm:prSet presAssocID="{DB964AB3-E3AD-431A-91BE-F743449CDABF}" presName="Parent" presStyleLbl="node0" presStyleIdx="0" presStyleCnt="1">
        <dgm:presLayoutVars>
          <dgm:bulletEnabled val="1"/>
        </dgm:presLayoutVars>
      </dgm:prSet>
      <dgm:spPr/>
    </dgm:pt>
  </dgm:ptLst>
  <dgm:cxnLst>
    <dgm:cxn modelId="{7C0F7105-EA3C-4F6D-90CE-38E630423A35}" srcId="{41BF56CA-7D2B-49BD-BB83-F1395AA54099}" destId="{DB964AB3-E3AD-431A-91BE-F743449CDABF}" srcOrd="0" destOrd="0" parTransId="{A451C40F-F7A0-41AF-A759-3507F54DB48D}" sibTransId="{9220FB1A-3C0A-4C42-9907-5958AC546A23}"/>
    <dgm:cxn modelId="{2966F81E-472F-4C99-BD6C-CBADF859C1ED}" type="presOf" srcId="{DB964AB3-E3AD-431A-91BE-F743449CDABF}" destId="{AB1A500E-8ECC-4719-88DD-83F21F4FD168}" srcOrd="0" destOrd="0" presId="urn:microsoft.com/office/officeart/2008/layout/BendingPictureCaption"/>
    <dgm:cxn modelId="{5B9AF5DC-E07A-4884-A3D6-BDE3F145F9E3}" type="presOf" srcId="{41BF56CA-7D2B-49BD-BB83-F1395AA54099}" destId="{A7395BA5-5602-4545-9E56-25257D16899D}" srcOrd="0" destOrd="0" presId="urn:microsoft.com/office/officeart/2008/layout/BendingPictureCaption"/>
    <dgm:cxn modelId="{6B9CBE32-A942-49C1-96FF-0652FF6F08CC}" type="presParOf" srcId="{A7395BA5-5602-4545-9E56-25257D16899D}" destId="{D6016A7C-15D4-4D0D-B5D5-EF474515176B}" srcOrd="0" destOrd="0" presId="urn:microsoft.com/office/officeart/2008/layout/BendingPictureCaption"/>
    <dgm:cxn modelId="{3CBEFBA6-E81F-4ABE-ADF4-CAD099C5F1EF}" type="presParOf" srcId="{D6016A7C-15D4-4D0D-B5D5-EF474515176B}" destId="{A247C6F2-79C0-4168-A53F-9E9CB9885DC8}" srcOrd="0" destOrd="0" presId="urn:microsoft.com/office/officeart/2008/layout/BendingPictureCaption"/>
    <dgm:cxn modelId="{FEEB9085-8AE7-4859-9423-B8B2FB41033D}" type="presParOf" srcId="{D6016A7C-15D4-4D0D-B5D5-EF474515176B}" destId="{AB1A500E-8ECC-4719-88DD-83F21F4FD168}" srcOrd="1" destOrd="0" presId="urn:microsoft.com/office/officeart/2008/layout/BendingPictureCapti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FB5427-23C5-4DA5-9179-E1D1EDB81A84}"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6193EEB7-0097-4F36-A55A-C9B5A7ABD681}">
      <dgm:prSet phldrT="[Text]"/>
      <dgm:spPr/>
      <dgm:t>
        <a:bodyPr/>
        <a:lstStyle/>
        <a:p>
          <a:r>
            <a:rPr lang="en-US" dirty="0"/>
            <a:t>February</a:t>
          </a:r>
        </a:p>
      </dgm:t>
    </dgm:pt>
    <dgm:pt modelId="{E6B6807D-70F1-4391-8204-DF60E8F073A7}" type="parTrans" cxnId="{ADF1F2D3-CDE2-4DB5-9305-69093C056729}">
      <dgm:prSet/>
      <dgm:spPr/>
      <dgm:t>
        <a:bodyPr/>
        <a:lstStyle/>
        <a:p>
          <a:endParaRPr lang="en-US"/>
        </a:p>
      </dgm:t>
    </dgm:pt>
    <dgm:pt modelId="{D64C626E-C077-4883-AA7E-D8934CCE3010}" type="sibTrans" cxnId="{ADF1F2D3-CDE2-4DB5-9305-69093C056729}">
      <dgm:prSet/>
      <dgm:spPr/>
      <dgm:t>
        <a:bodyPr/>
        <a:lstStyle/>
        <a:p>
          <a:endParaRPr lang="en-US"/>
        </a:p>
      </dgm:t>
    </dgm:pt>
    <dgm:pt modelId="{8BFBA766-CB6E-4B76-BAD1-D0B3EDAFCFDA}" type="pres">
      <dgm:prSet presAssocID="{19FB5427-23C5-4DA5-9179-E1D1EDB81A84}" presName="diagram" presStyleCnt="0">
        <dgm:presLayoutVars>
          <dgm:dir/>
        </dgm:presLayoutVars>
      </dgm:prSet>
      <dgm:spPr/>
    </dgm:pt>
    <dgm:pt modelId="{07A91989-A1EA-487F-8F4B-49B3A6274E50}" type="pres">
      <dgm:prSet presAssocID="{6193EEB7-0097-4F36-A55A-C9B5A7ABD681}" presName="composite" presStyleCnt="0"/>
      <dgm:spPr/>
    </dgm:pt>
    <dgm:pt modelId="{27C14C24-9C8F-417B-B6A4-DDDA7421D46E}" type="pres">
      <dgm:prSet presAssocID="{6193EEB7-0097-4F36-A55A-C9B5A7ABD681}" presName="Image" presStyleLbl="bgShp"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28AAB3C8-EFCF-400F-AEAE-22ED7CFAA775}" type="pres">
      <dgm:prSet presAssocID="{6193EEB7-0097-4F36-A55A-C9B5A7ABD681}" presName="Parent" presStyleLbl="node0" presStyleIdx="0" presStyleCnt="1">
        <dgm:presLayoutVars>
          <dgm:bulletEnabled val="1"/>
        </dgm:presLayoutVars>
      </dgm:prSet>
      <dgm:spPr/>
    </dgm:pt>
  </dgm:ptLst>
  <dgm:cxnLst>
    <dgm:cxn modelId="{3F7A265A-653C-4BB7-B462-4CF1C5F3FCA1}" type="presOf" srcId="{6193EEB7-0097-4F36-A55A-C9B5A7ABD681}" destId="{28AAB3C8-EFCF-400F-AEAE-22ED7CFAA775}" srcOrd="0" destOrd="0" presId="urn:microsoft.com/office/officeart/2008/layout/BendingPictureCaption"/>
    <dgm:cxn modelId="{ADF1F2D3-CDE2-4DB5-9305-69093C056729}" srcId="{19FB5427-23C5-4DA5-9179-E1D1EDB81A84}" destId="{6193EEB7-0097-4F36-A55A-C9B5A7ABD681}" srcOrd="0" destOrd="0" parTransId="{E6B6807D-70F1-4391-8204-DF60E8F073A7}" sibTransId="{D64C626E-C077-4883-AA7E-D8934CCE3010}"/>
    <dgm:cxn modelId="{B9901DD6-3E25-4D81-9279-6FF1E813866B}" type="presOf" srcId="{19FB5427-23C5-4DA5-9179-E1D1EDB81A84}" destId="{8BFBA766-CB6E-4B76-BAD1-D0B3EDAFCFDA}" srcOrd="0" destOrd="0" presId="urn:microsoft.com/office/officeart/2008/layout/BendingPictureCaption"/>
    <dgm:cxn modelId="{060BFCC1-DB41-43E8-8BD7-F6AC64B3E71B}" type="presParOf" srcId="{8BFBA766-CB6E-4B76-BAD1-D0B3EDAFCFDA}" destId="{07A91989-A1EA-487F-8F4B-49B3A6274E50}" srcOrd="0" destOrd="0" presId="urn:microsoft.com/office/officeart/2008/layout/BendingPictureCaption"/>
    <dgm:cxn modelId="{7854DA18-1476-4F63-B49B-365CDF61992C}" type="presParOf" srcId="{07A91989-A1EA-487F-8F4B-49B3A6274E50}" destId="{27C14C24-9C8F-417B-B6A4-DDDA7421D46E}" srcOrd="0" destOrd="0" presId="urn:microsoft.com/office/officeart/2008/layout/BendingPictureCaption"/>
    <dgm:cxn modelId="{B68FE765-C1B5-4C3B-BCD1-2D12EE3709A3}" type="presParOf" srcId="{07A91989-A1EA-487F-8F4B-49B3A6274E50}" destId="{28AAB3C8-EFCF-400F-AEAE-22ED7CFAA775}" srcOrd="1" destOrd="0" presId="urn:microsoft.com/office/officeart/2008/layout/BendingPictureCaption"/>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64FE5C-36DE-4DB4-AA7B-574C865E3875}"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100F0BA8-60F5-495D-AA4F-6F48B522E0C5}">
      <dgm:prSet phldrT="[Text]"/>
      <dgm:spPr/>
      <dgm:t>
        <a:bodyPr/>
        <a:lstStyle/>
        <a:p>
          <a:r>
            <a:rPr lang="en-US" dirty="0"/>
            <a:t>March</a:t>
          </a:r>
        </a:p>
      </dgm:t>
    </dgm:pt>
    <dgm:pt modelId="{F1F9D5A7-9620-48CC-917E-23945253C4FA}" type="parTrans" cxnId="{40B207C5-9492-441E-B7E6-2FA6F6B57083}">
      <dgm:prSet/>
      <dgm:spPr/>
      <dgm:t>
        <a:bodyPr/>
        <a:lstStyle/>
        <a:p>
          <a:endParaRPr lang="en-US"/>
        </a:p>
      </dgm:t>
    </dgm:pt>
    <dgm:pt modelId="{B502A1A2-756F-43D1-8EC9-60F723241D81}" type="sibTrans" cxnId="{40B207C5-9492-441E-B7E6-2FA6F6B57083}">
      <dgm:prSet/>
      <dgm:spPr/>
      <dgm:t>
        <a:bodyPr/>
        <a:lstStyle/>
        <a:p>
          <a:endParaRPr lang="en-US"/>
        </a:p>
      </dgm:t>
    </dgm:pt>
    <dgm:pt modelId="{CAEF81AC-5343-46FC-AB5C-252910FFBF26}" type="pres">
      <dgm:prSet presAssocID="{2464FE5C-36DE-4DB4-AA7B-574C865E3875}" presName="diagram" presStyleCnt="0">
        <dgm:presLayoutVars>
          <dgm:dir/>
        </dgm:presLayoutVars>
      </dgm:prSet>
      <dgm:spPr/>
    </dgm:pt>
    <dgm:pt modelId="{D61B4422-D80F-46FA-A5A9-B6BAF08677D2}" type="pres">
      <dgm:prSet presAssocID="{100F0BA8-60F5-495D-AA4F-6F48B522E0C5}" presName="composite" presStyleCnt="0"/>
      <dgm:spPr/>
    </dgm:pt>
    <dgm:pt modelId="{B6275EF4-1ED2-48C6-98F9-45357A78DD49}" type="pres">
      <dgm:prSet presAssocID="{100F0BA8-60F5-495D-AA4F-6F48B522E0C5}" presName="Image" presStyleLbl="bgShp"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02711EA1-DA3F-43DA-926D-97D1534BEDBE}" type="pres">
      <dgm:prSet presAssocID="{100F0BA8-60F5-495D-AA4F-6F48B522E0C5}" presName="Parent" presStyleLbl="node0" presStyleIdx="0" presStyleCnt="1">
        <dgm:presLayoutVars>
          <dgm:bulletEnabled val="1"/>
        </dgm:presLayoutVars>
      </dgm:prSet>
      <dgm:spPr/>
    </dgm:pt>
  </dgm:ptLst>
  <dgm:cxnLst>
    <dgm:cxn modelId="{11FA4C56-D2E7-4953-BEAC-C8BD3CB99FBE}" type="presOf" srcId="{2464FE5C-36DE-4DB4-AA7B-574C865E3875}" destId="{CAEF81AC-5343-46FC-AB5C-252910FFBF26}" srcOrd="0" destOrd="0" presId="urn:microsoft.com/office/officeart/2008/layout/BendingPictureCaption"/>
    <dgm:cxn modelId="{B1009C5A-F71C-479F-8AA3-C6FEF2C91903}" type="presOf" srcId="{100F0BA8-60F5-495D-AA4F-6F48B522E0C5}" destId="{02711EA1-DA3F-43DA-926D-97D1534BEDBE}" srcOrd="0" destOrd="0" presId="urn:microsoft.com/office/officeart/2008/layout/BendingPictureCaption"/>
    <dgm:cxn modelId="{40B207C5-9492-441E-B7E6-2FA6F6B57083}" srcId="{2464FE5C-36DE-4DB4-AA7B-574C865E3875}" destId="{100F0BA8-60F5-495D-AA4F-6F48B522E0C5}" srcOrd="0" destOrd="0" parTransId="{F1F9D5A7-9620-48CC-917E-23945253C4FA}" sibTransId="{B502A1A2-756F-43D1-8EC9-60F723241D81}"/>
    <dgm:cxn modelId="{4951EA70-A0E5-4345-858A-4E89D7393C18}" type="presParOf" srcId="{CAEF81AC-5343-46FC-AB5C-252910FFBF26}" destId="{D61B4422-D80F-46FA-A5A9-B6BAF08677D2}" srcOrd="0" destOrd="0" presId="urn:microsoft.com/office/officeart/2008/layout/BendingPictureCaption"/>
    <dgm:cxn modelId="{77BBC26E-EFC5-4640-BF7B-9AD106566E7D}" type="presParOf" srcId="{D61B4422-D80F-46FA-A5A9-B6BAF08677D2}" destId="{B6275EF4-1ED2-48C6-98F9-45357A78DD49}" srcOrd="0" destOrd="0" presId="urn:microsoft.com/office/officeart/2008/layout/BendingPictureCaption"/>
    <dgm:cxn modelId="{149ACCB2-6E8B-4216-8BF1-1C3F8AC78F9C}" type="presParOf" srcId="{D61B4422-D80F-46FA-A5A9-B6BAF08677D2}" destId="{02711EA1-DA3F-43DA-926D-97D1534BEDBE}" srcOrd="1" destOrd="0" presId="urn:microsoft.com/office/officeart/2008/layout/BendingPictureCaption"/>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F1D357-7603-4513-8471-4AA8C6943298}"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31B3601A-31DB-4E73-8193-638A2AF2FC46}">
      <dgm:prSet phldrT="[Text]"/>
      <dgm:spPr/>
      <dgm:t>
        <a:bodyPr/>
        <a:lstStyle/>
        <a:p>
          <a:r>
            <a:rPr lang="en-US" dirty="0"/>
            <a:t>April</a:t>
          </a:r>
        </a:p>
      </dgm:t>
    </dgm:pt>
    <dgm:pt modelId="{473BF2AB-916C-4450-B0FC-6B7108B60EEA}" type="parTrans" cxnId="{4D928F0F-B9E5-4415-8DDC-041A4EBA45D8}">
      <dgm:prSet/>
      <dgm:spPr/>
      <dgm:t>
        <a:bodyPr/>
        <a:lstStyle/>
        <a:p>
          <a:endParaRPr lang="en-US"/>
        </a:p>
      </dgm:t>
    </dgm:pt>
    <dgm:pt modelId="{46B21623-99FA-4189-92D7-B8BCE082CFBB}" type="sibTrans" cxnId="{4D928F0F-B9E5-4415-8DDC-041A4EBA45D8}">
      <dgm:prSet/>
      <dgm:spPr/>
      <dgm:t>
        <a:bodyPr/>
        <a:lstStyle/>
        <a:p>
          <a:endParaRPr lang="en-US"/>
        </a:p>
      </dgm:t>
    </dgm:pt>
    <dgm:pt modelId="{39806A28-68BB-4F92-AA94-F05A6A1C60D2}" type="pres">
      <dgm:prSet presAssocID="{0CF1D357-7603-4513-8471-4AA8C6943298}" presName="diagram" presStyleCnt="0">
        <dgm:presLayoutVars>
          <dgm:dir/>
        </dgm:presLayoutVars>
      </dgm:prSet>
      <dgm:spPr/>
    </dgm:pt>
    <dgm:pt modelId="{3C4F530A-2B91-4B8C-827D-73FEDEB8A1CD}" type="pres">
      <dgm:prSet presAssocID="{31B3601A-31DB-4E73-8193-638A2AF2FC46}" presName="composite" presStyleCnt="0"/>
      <dgm:spPr/>
    </dgm:pt>
    <dgm:pt modelId="{13DAE3E7-5D37-424E-A7EF-11A9FB9743B5}" type="pres">
      <dgm:prSet presAssocID="{31B3601A-31DB-4E73-8193-638A2AF2FC46}" presName="Image" presStyleLbl="bgShp"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BAA0452C-7C20-420B-ABEC-9763CBB4D7D7}" type="pres">
      <dgm:prSet presAssocID="{31B3601A-31DB-4E73-8193-638A2AF2FC46}" presName="Parent" presStyleLbl="node0" presStyleIdx="0" presStyleCnt="1">
        <dgm:presLayoutVars>
          <dgm:bulletEnabled val="1"/>
        </dgm:presLayoutVars>
      </dgm:prSet>
      <dgm:spPr/>
    </dgm:pt>
  </dgm:ptLst>
  <dgm:cxnLst>
    <dgm:cxn modelId="{4D928F0F-B9E5-4415-8DDC-041A4EBA45D8}" srcId="{0CF1D357-7603-4513-8471-4AA8C6943298}" destId="{31B3601A-31DB-4E73-8193-638A2AF2FC46}" srcOrd="0" destOrd="0" parTransId="{473BF2AB-916C-4450-B0FC-6B7108B60EEA}" sibTransId="{46B21623-99FA-4189-92D7-B8BCE082CFBB}"/>
    <dgm:cxn modelId="{68C3BC26-040C-4F16-8040-9B758B9800D2}" type="presOf" srcId="{0CF1D357-7603-4513-8471-4AA8C6943298}" destId="{39806A28-68BB-4F92-AA94-F05A6A1C60D2}" srcOrd="0" destOrd="0" presId="urn:microsoft.com/office/officeart/2008/layout/BendingPictureCaption"/>
    <dgm:cxn modelId="{5F64E0C3-9C88-4074-853E-3641110D3D01}" type="presOf" srcId="{31B3601A-31DB-4E73-8193-638A2AF2FC46}" destId="{BAA0452C-7C20-420B-ABEC-9763CBB4D7D7}" srcOrd="0" destOrd="0" presId="urn:microsoft.com/office/officeart/2008/layout/BendingPictureCaption"/>
    <dgm:cxn modelId="{C1E9AB3C-FD48-492C-BC6A-E71470218FF9}" type="presParOf" srcId="{39806A28-68BB-4F92-AA94-F05A6A1C60D2}" destId="{3C4F530A-2B91-4B8C-827D-73FEDEB8A1CD}" srcOrd="0" destOrd="0" presId="urn:microsoft.com/office/officeart/2008/layout/BendingPictureCaption"/>
    <dgm:cxn modelId="{88A4B824-A3FE-4A00-8956-74492BDB915D}" type="presParOf" srcId="{3C4F530A-2B91-4B8C-827D-73FEDEB8A1CD}" destId="{13DAE3E7-5D37-424E-A7EF-11A9FB9743B5}" srcOrd="0" destOrd="0" presId="urn:microsoft.com/office/officeart/2008/layout/BendingPictureCaption"/>
    <dgm:cxn modelId="{C8B93C5C-4037-429F-A548-E985AB82B5F5}" type="presParOf" srcId="{3C4F530A-2B91-4B8C-827D-73FEDEB8A1CD}" destId="{BAA0452C-7C20-420B-ABEC-9763CBB4D7D7}" srcOrd="1" destOrd="0" presId="urn:microsoft.com/office/officeart/2008/layout/BendingPictureCaption"/>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260FA6-BE87-45FF-98A5-7605E902E66A}"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9C9DB442-1030-410E-8B16-E3ADC9CC63F5}">
      <dgm:prSet phldrT="[Text]"/>
      <dgm:spPr/>
      <dgm:t>
        <a:bodyPr/>
        <a:lstStyle/>
        <a:p>
          <a:r>
            <a:rPr lang="en-US" dirty="0"/>
            <a:t>May 2017</a:t>
          </a:r>
        </a:p>
      </dgm:t>
    </dgm:pt>
    <dgm:pt modelId="{56202953-341F-46E1-889B-5587B49EB85D}" type="parTrans" cxnId="{2FAA6E46-9411-47F3-8A6C-1BCD6E4B859E}">
      <dgm:prSet/>
      <dgm:spPr/>
      <dgm:t>
        <a:bodyPr/>
        <a:lstStyle/>
        <a:p>
          <a:endParaRPr lang="en-US"/>
        </a:p>
      </dgm:t>
    </dgm:pt>
    <dgm:pt modelId="{B0CCA9AF-4D49-4678-A658-E4C81998B4D8}" type="sibTrans" cxnId="{2FAA6E46-9411-47F3-8A6C-1BCD6E4B859E}">
      <dgm:prSet/>
      <dgm:spPr/>
      <dgm:t>
        <a:bodyPr/>
        <a:lstStyle/>
        <a:p>
          <a:endParaRPr lang="en-US"/>
        </a:p>
      </dgm:t>
    </dgm:pt>
    <dgm:pt modelId="{3E761D1E-320D-481C-90E7-BCF487A67040}" type="pres">
      <dgm:prSet presAssocID="{00260FA6-BE87-45FF-98A5-7605E902E66A}" presName="diagram" presStyleCnt="0">
        <dgm:presLayoutVars>
          <dgm:dir/>
        </dgm:presLayoutVars>
      </dgm:prSet>
      <dgm:spPr/>
    </dgm:pt>
    <dgm:pt modelId="{C2E6F584-D669-4D83-8EEB-8FBDE10A1CB7}" type="pres">
      <dgm:prSet presAssocID="{9C9DB442-1030-410E-8B16-E3ADC9CC63F5}" presName="composite" presStyleCnt="0"/>
      <dgm:spPr/>
    </dgm:pt>
    <dgm:pt modelId="{8F43CA46-F364-4FB3-B236-5A57521A0EC2}" type="pres">
      <dgm:prSet presAssocID="{9C9DB442-1030-410E-8B16-E3ADC9CC63F5}" presName="Image" presStyleLbl="bgShp"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7A3245B0-5E1F-4DFC-8FB2-C3B90745E0AF}" type="pres">
      <dgm:prSet presAssocID="{9C9DB442-1030-410E-8B16-E3ADC9CC63F5}" presName="Parent" presStyleLbl="node0" presStyleIdx="0" presStyleCnt="1">
        <dgm:presLayoutVars>
          <dgm:bulletEnabled val="1"/>
        </dgm:presLayoutVars>
      </dgm:prSet>
      <dgm:spPr/>
    </dgm:pt>
  </dgm:ptLst>
  <dgm:cxnLst>
    <dgm:cxn modelId="{2FAA6E46-9411-47F3-8A6C-1BCD6E4B859E}" srcId="{00260FA6-BE87-45FF-98A5-7605E902E66A}" destId="{9C9DB442-1030-410E-8B16-E3ADC9CC63F5}" srcOrd="0" destOrd="0" parTransId="{56202953-341F-46E1-889B-5587B49EB85D}" sibTransId="{B0CCA9AF-4D49-4678-A658-E4C81998B4D8}"/>
    <dgm:cxn modelId="{C5E5425A-EC19-4706-AB52-84E93B51768F}" type="presOf" srcId="{00260FA6-BE87-45FF-98A5-7605E902E66A}" destId="{3E761D1E-320D-481C-90E7-BCF487A67040}" srcOrd="0" destOrd="0" presId="urn:microsoft.com/office/officeart/2008/layout/BendingPictureCaption"/>
    <dgm:cxn modelId="{AE9807C7-B391-4A11-8CD0-0234D2B8B542}" type="presOf" srcId="{9C9DB442-1030-410E-8B16-E3ADC9CC63F5}" destId="{7A3245B0-5E1F-4DFC-8FB2-C3B90745E0AF}" srcOrd="0" destOrd="0" presId="urn:microsoft.com/office/officeart/2008/layout/BendingPictureCaption"/>
    <dgm:cxn modelId="{E15F721F-6001-40D8-98AE-8097C041688D}" type="presParOf" srcId="{3E761D1E-320D-481C-90E7-BCF487A67040}" destId="{C2E6F584-D669-4D83-8EEB-8FBDE10A1CB7}" srcOrd="0" destOrd="0" presId="urn:microsoft.com/office/officeart/2008/layout/BendingPictureCaption"/>
    <dgm:cxn modelId="{1650E970-84EC-4467-A0E4-A72EB60B2E23}" type="presParOf" srcId="{C2E6F584-D669-4D83-8EEB-8FBDE10A1CB7}" destId="{8F43CA46-F364-4FB3-B236-5A57521A0EC2}" srcOrd="0" destOrd="0" presId="urn:microsoft.com/office/officeart/2008/layout/BendingPictureCaption"/>
    <dgm:cxn modelId="{0B8E1A80-BF9D-477D-91CF-1D075D5CB980}" type="presParOf" srcId="{C2E6F584-D669-4D83-8EEB-8FBDE10A1CB7}" destId="{7A3245B0-5E1F-4DFC-8FB2-C3B90745E0AF}" srcOrd="1" destOrd="0" presId="urn:microsoft.com/office/officeart/2008/layout/BendingPictureCaption"/>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370C6F-24DA-4C44-8347-A2A6FFD5234B}"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B6FC7277-DB02-44CD-BE92-EB585CF048D3}">
      <dgm:prSet phldrT="[Text]"/>
      <dgm:spPr/>
      <dgm:t>
        <a:bodyPr/>
        <a:lstStyle/>
        <a:p>
          <a:r>
            <a:rPr lang="en-US" dirty="0"/>
            <a:t>October</a:t>
          </a:r>
        </a:p>
      </dgm:t>
    </dgm:pt>
    <dgm:pt modelId="{61C46DEC-BDC4-4FC4-BC4A-3AE88AE6EB3F}" type="parTrans" cxnId="{8A821ACC-8C1A-42E5-A814-424184DF0BBC}">
      <dgm:prSet/>
      <dgm:spPr/>
      <dgm:t>
        <a:bodyPr/>
        <a:lstStyle/>
        <a:p>
          <a:endParaRPr lang="en-US"/>
        </a:p>
      </dgm:t>
    </dgm:pt>
    <dgm:pt modelId="{15C16B43-8353-4445-A194-3A7E1E304F3D}" type="sibTrans" cxnId="{8A821ACC-8C1A-42E5-A814-424184DF0BBC}">
      <dgm:prSet/>
      <dgm:spPr/>
      <dgm:t>
        <a:bodyPr/>
        <a:lstStyle/>
        <a:p>
          <a:endParaRPr lang="en-US"/>
        </a:p>
      </dgm:t>
    </dgm:pt>
    <dgm:pt modelId="{A504DD2B-8676-462A-AE9E-03C46B9B22FC}" type="pres">
      <dgm:prSet presAssocID="{F9370C6F-24DA-4C44-8347-A2A6FFD5234B}" presName="diagram" presStyleCnt="0">
        <dgm:presLayoutVars>
          <dgm:dir/>
        </dgm:presLayoutVars>
      </dgm:prSet>
      <dgm:spPr/>
    </dgm:pt>
    <dgm:pt modelId="{9CE6B06F-AA60-4876-8A0C-C814B1E6D3AB}" type="pres">
      <dgm:prSet presAssocID="{B6FC7277-DB02-44CD-BE92-EB585CF048D3}" presName="composite" presStyleCnt="0"/>
      <dgm:spPr/>
    </dgm:pt>
    <dgm:pt modelId="{9F7BCC50-13CE-40FD-AB2E-155C13E0F6E6}" type="pres">
      <dgm:prSet presAssocID="{B6FC7277-DB02-44CD-BE92-EB585CF048D3}" presName="Image" presStyleLbl="bgShp"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dgm:spPr>
    </dgm:pt>
    <dgm:pt modelId="{40F09FED-9150-4B6B-A5CC-C01F532C11A2}" type="pres">
      <dgm:prSet presAssocID="{B6FC7277-DB02-44CD-BE92-EB585CF048D3}" presName="Parent" presStyleLbl="node0" presStyleIdx="0" presStyleCnt="1">
        <dgm:presLayoutVars>
          <dgm:bulletEnabled val="1"/>
        </dgm:presLayoutVars>
      </dgm:prSet>
      <dgm:spPr/>
    </dgm:pt>
  </dgm:ptLst>
  <dgm:cxnLst>
    <dgm:cxn modelId="{CF7B37C9-E5BF-4AC1-8424-13012A0720BD}" type="presOf" srcId="{F9370C6F-24DA-4C44-8347-A2A6FFD5234B}" destId="{A504DD2B-8676-462A-AE9E-03C46B9B22FC}" srcOrd="0" destOrd="0" presId="urn:microsoft.com/office/officeart/2008/layout/BendingPictureCaption"/>
    <dgm:cxn modelId="{8A821ACC-8C1A-42E5-A814-424184DF0BBC}" srcId="{F9370C6F-24DA-4C44-8347-A2A6FFD5234B}" destId="{B6FC7277-DB02-44CD-BE92-EB585CF048D3}" srcOrd="0" destOrd="0" parTransId="{61C46DEC-BDC4-4FC4-BC4A-3AE88AE6EB3F}" sibTransId="{15C16B43-8353-4445-A194-3A7E1E304F3D}"/>
    <dgm:cxn modelId="{8E07CCDE-8374-447C-98F7-C9E055F83E83}" type="presOf" srcId="{B6FC7277-DB02-44CD-BE92-EB585CF048D3}" destId="{40F09FED-9150-4B6B-A5CC-C01F532C11A2}" srcOrd="0" destOrd="0" presId="urn:microsoft.com/office/officeart/2008/layout/BendingPictureCaption"/>
    <dgm:cxn modelId="{0D382345-2CFA-447B-A950-2CF2E8E10601}" type="presParOf" srcId="{A504DD2B-8676-462A-AE9E-03C46B9B22FC}" destId="{9CE6B06F-AA60-4876-8A0C-C814B1E6D3AB}" srcOrd="0" destOrd="0" presId="urn:microsoft.com/office/officeart/2008/layout/BendingPictureCaption"/>
    <dgm:cxn modelId="{023A2EA2-A6FD-4DE5-A97F-E209E94E9F64}" type="presParOf" srcId="{9CE6B06F-AA60-4876-8A0C-C814B1E6D3AB}" destId="{9F7BCC50-13CE-40FD-AB2E-155C13E0F6E6}" srcOrd="0" destOrd="0" presId="urn:microsoft.com/office/officeart/2008/layout/BendingPictureCaption"/>
    <dgm:cxn modelId="{7C1D46EB-D67A-4CE3-8F62-06ECFBC96C23}" type="presParOf" srcId="{9CE6B06F-AA60-4876-8A0C-C814B1E6D3AB}" destId="{40F09FED-9150-4B6B-A5CC-C01F532C11A2}" srcOrd="1" destOrd="0" presId="urn:microsoft.com/office/officeart/2008/layout/BendingPictureCaption"/>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2425F-5034-45BE-9968-6609B7E5CFF4}">
      <dsp:nvSpPr>
        <dsp:cNvPr id="0" name=""/>
        <dsp:cNvSpPr/>
      </dsp:nvSpPr>
      <dsp:spPr>
        <a:xfrm>
          <a:off x="334403" y="2600"/>
          <a:ext cx="955560" cy="95556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1A3976-6500-447C-85F4-8DB5096FF2A5}">
      <dsp:nvSpPr>
        <dsp:cNvPr id="0" name=""/>
        <dsp:cNvSpPr/>
      </dsp:nvSpPr>
      <dsp:spPr>
        <a:xfrm>
          <a:off x="535070" y="203268"/>
          <a:ext cx="554225" cy="554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FA1F1D-6657-4483-862F-A264688C8120}">
      <dsp:nvSpPr>
        <dsp:cNvPr id="0" name=""/>
        <dsp:cNvSpPr/>
      </dsp:nvSpPr>
      <dsp:spPr>
        <a:xfrm>
          <a:off x="1494726"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Precipitation (59)</a:t>
          </a:r>
        </a:p>
      </dsp:txBody>
      <dsp:txXfrm>
        <a:off x="1494726" y="2600"/>
        <a:ext cx="2252392" cy="955560"/>
      </dsp:txXfrm>
    </dsp:sp>
    <dsp:sp modelId="{38732A29-F06F-4551-90B9-2E994FC12BA5}">
      <dsp:nvSpPr>
        <dsp:cNvPr id="0" name=""/>
        <dsp:cNvSpPr/>
      </dsp:nvSpPr>
      <dsp:spPr>
        <a:xfrm>
          <a:off x="4139581" y="2600"/>
          <a:ext cx="955560" cy="95556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880557-5DD2-4C75-A1B8-F257F85567BD}">
      <dsp:nvSpPr>
        <dsp:cNvPr id="0" name=""/>
        <dsp:cNvSpPr/>
      </dsp:nvSpPr>
      <dsp:spPr>
        <a:xfrm>
          <a:off x="4340248" y="203268"/>
          <a:ext cx="554225" cy="55422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A374B2-C20A-4E94-96D6-5FE8AD8B0714}">
      <dsp:nvSpPr>
        <dsp:cNvPr id="0" name=""/>
        <dsp:cNvSpPr/>
      </dsp:nvSpPr>
      <dsp:spPr>
        <a:xfrm>
          <a:off x="5299904"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Streamflow (59)</a:t>
          </a:r>
        </a:p>
      </dsp:txBody>
      <dsp:txXfrm>
        <a:off x="5299904" y="2600"/>
        <a:ext cx="2252392" cy="955560"/>
      </dsp:txXfrm>
    </dsp:sp>
    <dsp:sp modelId="{17BBCDF8-8588-40B5-A843-927783CF3F33}">
      <dsp:nvSpPr>
        <dsp:cNvPr id="0" name=""/>
        <dsp:cNvSpPr/>
      </dsp:nvSpPr>
      <dsp:spPr>
        <a:xfrm>
          <a:off x="334403" y="1697888"/>
          <a:ext cx="955560" cy="95556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000C58-20AE-4750-8340-8737844B9D2D}">
      <dsp:nvSpPr>
        <dsp:cNvPr id="0" name=""/>
        <dsp:cNvSpPr/>
      </dsp:nvSpPr>
      <dsp:spPr>
        <a:xfrm>
          <a:off x="535070" y="1898556"/>
          <a:ext cx="554225" cy="5542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3EA5FD-1DED-456F-AF16-802A9C6965B4}">
      <dsp:nvSpPr>
        <dsp:cNvPr id="0" name=""/>
        <dsp:cNvSpPr/>
      </dsp:nvSpPr>
      <dsp:spPr>
        <a:xfrm>
          <a:off x="1494726"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Groundwater (64)</a:t>
          </a:r>
        </a:p>
      </dsp:txBody>
      <dsp:txXfrm>
        <a:off x="1494726" y="1697888"/>
        <a:ext cx="2252392" cy="955560"/>
      </dsp:txXfrm>
    </dsp:sp>
    <dsp:sp modelId="{7BAEFDC9-3584-4DC8-902C-7E86B62BD4C2}">
      <dsp:nvSpPr>
        <dsp:cNvPr id="0" name=""/>
        <dsp:cNvSpPr/>
      </dsp:nvSpPr>
      <dsp:spPr>
        <a:xfrm>
          <a:off x="4139581" y="1697888"/>
          <a:ext cx="955560" cy="95556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851F92-6622-4FCC-BD6D-DF7EAFE797FA}">
      <dsp:nvSpPr>
        <dsp:cNvPr id="0" name=""/>
        <dsp:cNvSpPr/>
      </dsp:nvSpPr>
      <dsp:spPr>
        <a:xfrm>
          <a:off x="4340248" y="1898556"/>
          <a:ext cx="554225" cy="5542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86BCC5-6DBE-45A5-88BB-C60AF6977346}">
      <dsp:nvSpPr>
        <dsp:cNvPr id="0" name=""/>
        <dsp:cNvSpPr/>
      </dsp:nvSpPr>
      <dsp:spPr>
        <a:xfrm>
          <a:off x="5299904"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Lakes and Impoundments (19)</a:t>
          </a:r>
        </a:p>
      </dsp:txBody>
      <dsp:txXfrm>
        <a:off x="5299904" y="1697888"/>
        <a:ext cx="2252392" cy="955560"/>
      </dsp:txXfrm>
    </dsp:sp>
    <dsp:sp modelId="{A8FBA6B3-5A6B-4AC8-9C0B-387B4AED3112}">
      <dsp:nvSpPr>
        <dsp:cNvPr id="0" name=""/>
        <dsp:cNvSpPr/>
      </dsp:nvSpPr>
      <dsp:spPr>
        <a:xfrm>
          <a:off x="334403" y="3393176"/>
          <a:ext cx="955560" cy="95556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38195-6FFD-46E3-BFF0-D500455E8F7A}">
      <dsp:nvSpPr>
        <dsp:cNvPr id="0" name=""/>
        <dsp:cNvSpPr/>
      </dsp:nvSpPr>
      <dsp:spPr>
        <a:xfrm>
          <a:off x="535070" y="3593844"/>
          <a:ext cx="554225" cy="5542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C39636-B80B-492E-AEF1-F0E1CF231DB0}">
      <dsp:nvSpPr>
        <dsp:cNvPr id="0" name=""/>
        <dsp:cNvSpPr/>
      </dsp:nvSpPr>
      <dsp:spPr>
        <a:xfrm>
          <a:off x="1494726" y="3393176"/>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KBDI- Fire Danger (16)</a:t>
          </a:r>
        </a:p>
      </dsp:txBody>
      <dsp:txXfrm>
        <a:off x="1494726" y="3393176"/>
        <a:ext cx="2252392" cy="955560"/>
      </dsp:txXfrm>
    </dsp:sp>
    <dsp:sp modelId="{2409B64B-F2D0-402B-8175-BE48D01D1B0B}">
      <dsp:nvSpPr>
        <dsp:cNvPr id="0" name=""/>
        <dsp:cNvSpPr/>
      </dsp:nvSpPr>
      <dsp:spPr>
        <a:xfrm>
          <a:off x="4139581" y="3393176"/>
          <a:ext cx="955560" cy="95556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C569FB-D627-46E1-80CD-661AA110B1CE}">
      <dsp:nvSpPr>
        <dsp:cNvPr id="0" name=""/>
        <dsp:cNvSpPr/>
      </dsp:nvSpPr>
      <dsp:spPr>
        <a:xfrm>
          <a:off x="4340248" y="3593844"/>
          <a:ext cx="554225" cy="55422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8892F1-6A14-4407-A8A4-C0DF3C50634D}">
      <dsp:nvSpPr>
        <dsp:cNvPr id="0" name=""/>
        <dsp:cNvSpPr/>
      </dsp:nvSpPr>
      <dsp:spPr>
        <a:xfrm>
          <a:off x="5299904" y="3393176"/>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Crop Moisture (national map)</a:t>
          </a:r>
        </a:p>
      </dsp:txBody>
      <dsp:txXfrm>
        <a:off x="5299904" y="3393176"/>
        <a:ext cx="2252392" cy="9555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04125-477D-44B5-B68B-D80C278091F7}">
      <dsp:nvSpPr>
        <dsp:cNvPr id="0" name=""/>
        <dsp:cNvSpPr/>
      </dsp:nvSpPr>
      <dsp:spPr>
        <a:xfrm>
          <a:off x="0" y="342276"/>
          <a:ext cx="2035207" cy="15040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0">
          <a:scrgbClr r="0" g="0" b="0"/>
        </a:effectRef>
        <a:fontRef idx="minor"/>
      </dsp:style>
    </dsp:sp>
    <dsp:sp modelId="{DC72D5E9-3255-4391-8B91-C69F8ADFA660}">
      <dsp:nvSpPr>
        <dsp:cNvPr id="0" name=""/>
        <dsp:cNvSpPr/>
      </dsp:nvSpPr>
      <dsp:spPr>
        <a:xfrm>
          <a:off x="411371" y="1573581"/>
          <a:ext cx="1753742" cy="42145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dirty="0"/>
            <a:t>November</a:t>
          </a:r>
        </a:p>
      </dsp:txBody>
      <dsp:txXfrm>
        <a:off x="411371" y="1573581"/>
        <a:ext cx="1753742" cy="4214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FC75C-71EE-4569-A45D-56EF532305CC}">
      <dsp:nvSpPr>
        <dsp:cNvPr id="0" name=""/>
        <dsp:cNvSpPr/>
      </dsp:nvSpPr>
      <dsp:spPr>
        <a:xfrm>
          <a:off x="0" y="342276"/>
          <a:ext cx="2035207" cy="15040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0">
          <a:scrgbClr r="0" g="0" b="0"/>
        </a:effectRef>
        <a:fontRef idx="minor"/>
      </dsp:style>
    </dsp:sp>
    <dsp:sp modelId="{44B328EA-44D4-49B8-A418-3C1D91133A36}">
      <dsp:nvSpPr>
        <dsp:cNvPr id="0" name=""/>
        <dsp:cNvSpPr/>
      </dsp:nvSpPr>
      <dsp:spPr>
        <a:xfrm>
          <a:off x="411371" y="1573581"/>
          <a:ext cx="1753742" cy="42145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dirty="0"/>
            <a:t>December</a:t>
          </a:r>
        </a:p>
      </dsp:txBody>
      <dsp:txXfrm>
        <a:off x="411371" y="1573581"/>
        <a:ext cx="1753742" cy="42145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93DC8-404B-451B-B8C2-9C9348437750}">
      <dsp:nvSpPr>
        <dsp:cNvPr id="0" name=""/>
        <dsp:cNvSpPr/>
      </dsp:nvSpPr>
      <dsp:spPr>
        <a:xfrm>
          <a:off x="0" y="402872"/>
          <a:ext cx="1845604" cy="136389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3000" b="-3000"/>
          </a:stretch>
        </a:blipFill>
        <a:ln>
          <a:noFill/>
        </a:ln>
        <a:effectLst/>
      </dsp:spPr>
      <dsp:style>
        <a:lnRef idx="0">
          <a:scrgbClr r="0" g="0" b="0"/>
        </a:lnRef>
        <a:fillRef idx="1">
          <a:scrgbClr r="0" g="0" b="0"/>
        </a:fillRef>
        <a:effectRef idx="0">
          <a:scrgbClr r="0" g="0" b="0"/>
        </a:effectRef>
        <a:fontRef idx="minor"/>
      </dsp:style>
    </dsp:sp>
    <dsp:sp modelId="{50AEA275-E6E7-4795-BF46-5434054AE71D}">
      <dsp:nvSpPr>
        <dsp:cNvPr id="0" name=""/>
        <dsp:cNvSpPr/>
      </dsp:nvSpPr>
      <dsp:spPr>
        <a:xfrm>
          <a:off x="373047" y="1559211"/>
          <a:ext cx="1590361" cy="38219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n-US" sz="2300" kern="1200" dirty="0"/>
            <a:t>July 2016</a:t>
          </a:r>
        </a:p>
      </dsp:txBody>
      <dsp:txXfrm>
        <a:off x="373047" y="1559211"/>
        <a:ext cx="1590361" cy="38219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F25FE-2E4A-4B47-A57D-61BA467E892C}">
      <dsp:nvSpPr>
        <dsp:cNvPr id="0" name=""/>
        <dsp:cNvSpPr/>
      </dsp:nvSpPr>
      <dsp:spPr>
        <a:xfrm>
          <a:off x="6858" y="342276"/>
          <a:ext cx="2035207" cy="15040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0">
          <a:scrgbClr r="0" g="0" b="0"/>
        </a:effectRef>
        <a:fontRef idx="minor"/>
      </dsp:style>
    </dsp:sp>
    <dsp:sp modelId="{4B45C092-55DC-4196-AE44-52CB108698E9}">
      <dsp:nvSpPr>
        <dsp:cNvPr id="0" name=""/>
        <dsp:cNvSpPr/>
      </dsp:nvSpPr>
      <dsp:spPr>
        <a:xfrm>
          <a:off x="411371" y="1573581"/>
          <a:ext cx="1753742" cy="42145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en-US" sz="2300" kern="1200" dirty="0"/>
            <a:t>January 2017</a:t>
          </a:r>
        </a:p>
      </dsp:txBody>
      <dsp:txXfrm>
        <a:off x="411371" y="1573581"/>
        <a:ext cx="1753742" cy="4214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4E4BF-1987-4792-8ED2-D753DEF69697}">
      <dsp:nvSpPr>
        <dsp:cNvPr id="0" name=""/>
        <dsp:cNvSpPr/>
      </dsp:nvSpPr>
      <dsp:spPr>
        <a:xfrm>
          <a:off x="406762" y="366009"/>
          <a:ext cx="985579" cy="8864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C091FE-9BB1-481A-BB88-F6CA99687477}">
      <dsp:nvSpPr>
        <dsp:cNvPr id="0" name=""/>
        <dsp:cNvSpPr/>
      </dsp:nvSpPr>
      <dsp:spPr>
        <a:xfrm>
          <a:off x="155647" y="1381564"/>
          <a:ext cx="1411523" cy="56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Hydrologic Conditions</a:t>
          </a:r>
        </a:p>
      </dsp:txBody>
      <dsp:txXfrm>
        <a:off x="155647" y="1381564"/>
        <a:ext cx="1411523" cy="564609"/>
      </dsp:txXfrm>
    </dsp:sp>
    <dsp:sp modelId="{0EACA2E2-4AD5-4E07-8255-5A83FDE48B4E}">
      <dsp:nvSpPr>
        <dsp:cNvPr id="0" name=""/>
        <dsp:cNvSpPr/>
      </dsp:nvSpPr>
      <dsp:spPr>
        <a:xfrm>
          <a:off x="2065302" y="366009"/>
          <a:ext cx="985579" cy="8864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44D1E2-F5BB-4928-8C41-8F2A9649FC92}">
      <dsp:nvSpPr>
        <dsp:cNvPr id="0" name=""/>
        <dsp:cNvSpPr/>
      </dsp:nvSpPr>
      <dsp:spPr>
        <a:xfrm>
          <a:off x="1814187" y="1381564"/>
          <a:ext cx="1411523" cy="56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Weather &amp; Forecast</a:t>
          </a:r>
        </a:p>
      </dsp:txBody>
      <dsp:txXfrm>
        <a:off x="1814187" y="1381564"/>
        <a:ext cx="1411523" cy="564609"/>
      </dsp:txXfrm>
    </dsp:sp>
    <dsp:sp modelId="{384D237A-F4DD-4A1A-9C67-1DF55F4F1BDC}">
      <dsp:nvSpPr>
        <dsp:cNvPr id="0" name=""/>
        <dsp:cNvSpPr/>
      </dsp:nvSpPr>
      <dsp:spPr>
        <a:xfrm>
          <a:off x="3723842" y="366009"/>
          <a:ext cx="985579" cy="8864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7896FE-2EA6-49BB-BBB8-FD948FB2D8B3}">
      <dsp:nvSpPr>
        <dsp:cNvPr id="0" name=""/>
        <dsp:cNvSpPr/>
      </dsp:nvSpPr>
      <dsp:spPr>
        <a:xfrm>
          <a:off x="3472727" y="1381564"/>
          <a:ext cx="1411523" cy="56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Water Supply Impacts</a:t>
          </a:r>
        </a:p>
      </dsp:txBody>
      <dsp:txXfrm>
        <a:off x="3472727" y="1381564"/>
        <a:ext cx="1411523" cy="564609"/>
      </dsp:txXfrm>
    </dsp:sp>
    <dsp:sp modelId="{8FC7EEE4-9CA1-4F84-90D5-4AD4F4F76737}">
      <dsp:nvSpPr>
        <dsp:cNvPr id="0" name=""/>
        <dsp:cNvSpPr/>
      </dsp:nvSpPr>
      <dsp:spPr>
        <a:xfrm>
          <a:off x="5382382" y="366009"/>
          <a:ext cx="985579" cy="8864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BB4085-CB91-454D-8C5F-E5B1C158D173}">
      <dsp:nvSpPr>
        <dsp:cNvPr id="0" name=""/>
        <dsp:cNvSpPr/>
      </dsp:nvSpPr>
      <dsp:spPr>
        <a:xfrm>
          <a:off x="5131267" y="1381564"/>
          <a:ext cx="1411523" cy="56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Environmental Impacts</a:t>
          </a:r>
        </a:p>
      </dsp:txBody>
      <dsp:txXfrm>
        <a:off x="5131267" y="1381564"/>
        <a:ext cx="1411523" cy="564609"/>
      </dsp:txXfrm>
    </dsp:sp>
    <dsp:sp modelId="{48A9FFFA-0B35-4D67-A825-6827E454300E}">
      <dsp:nvSpPr>
        <dsp:cNvPr id="0" name=""/>
        <dsp:cNvSpPr/>
      </dsp:nvSpPr>
      <dsp:spPr>
        <a:xfrm>
          <a:off x="7002779" y="366009"/>
          <a:ext cx="985579" cy="8864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541B38-E0D9-45F6-8B3D-3E74E04D6F80}">
      <dsp:nvSpPr>
        <dsp:cNvPr id="0" name=""/>
        <dsp:cNvSpPr/>
      </dsp:nvSpPr>
      <dsp:spPr>
        <a:xfrm>
          <a:off x="6789807" y="1381564"/>
          <a:ext cx="1411523" cy="56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a:t>Agricultural Impacts</a:t>
          </a:r>
        </a:p>
      </dsp:txBody>
      <dsp:txXfrm>
        <a:off x="6789807" y="1381564"/>
        <a:ext cx="1411523" cy="564609"/>
      </dsp:txXfrm>
    </dsp:sp>
    <dsp:sp modelId="{EBE35530-9991-4A23-A866-D4D1525A350A}">
      <dsp:nvSpPr>
        <dsp:cNvPr id="0" name=""/>
        <dsp:cNvSpPr/>
      </dsp:nvSpPr>
      <dsp:spPr>
        <a:xfrm>
          <a:off x="2027159" y="2299054"/>
          <a:ext cx="985579" cy="88649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8D5894-4215-4DD2-AC2C-8F186F3690B7}">
      <dsp:nvSpPr>
        <dsp:cNvPr id="0" name=""/>
        <dsp:cNvSpPr/>
      </dsp:nvSpPr>
      <dsp:spPr>
        <a:xfrm>
          <a:off x="1814187" y="3314609"/>
          <a:ext cx="1411523" cy="56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Fire Danger</a:t>
          </a:r>
        </a:p>
      </dsp:txBody>
      <dsp:txXfrm>
        <a:off x="1814187" y="3314609"/>
        <a:ext cx="1411523" cy="564609"/>
      </dsp:txXfrm>
    </dsp:sp>
    <dsp:sp modelId="{BEB2416C-C8B7-474F-8FC3-DC26DFC567EB}">
      <dsp:nvSpPr>
        <dsp:cNvPr id="0" name=""/>
        <dsp:cNvSpPr/>
      </dsp:nvSpPr>
      <dsp:spPr>
        <a:xfrm>
          <a:off x="3685699" y="2299054"/>
          <a:ext cx="985579" cy="88649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CAA26A-D360-4859-8394-4FBDBDE5909F}">
      <dsp:nvSpPr>
        <dsp:cNvPr id="0" name=""/>
        <dsp:cNvSpPr/>
      </dsp:nvSpPr>
      <dsp:spPr>
        <a:xfrm>
          <a:off x="3472727" y="3314609"/>
          <a:ext cx="1411523" cy="56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Engineering/ Infrastructure Impacts</a:t>
          </a:r>
        </a:p>
      </dsp:txBody>
      <dsp:txXfrm>
        <a:off x="3472727" y="3314609"/>
        <a:ext cx="1411523" cy="564609"/>
      </dsp:txXfrm>
    </dsp:sp>
    <dsp:sp modelId="{E1FCD8B6-25AB-4EA7-BD9C-717FE2D4E355}">
      <dsp:nvSpPr>
        <dsp:cNvPr id="0" name=""/>
        <dsp:cNvSpPr/>
      </dsp:nvSpPr>
      <dsp:spPr>
        <a:xfrm>
          <a:off x="5344239" y="2299054"/>
          <a:ext cx="985579" cy="886496"/>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F876DE-8E3A-4AD1-BDDC-CA25C6D626B1}">
      <dsp:nvSpPr>
        <dsp:cNvPr id="0" name=""/>
        <dsp:cNvSpPr/>
      </dsp:nvSpPr>
      <dsp:spPr>
        <a:xfrm>
          <a:off x="5131267" y="3314609"/>
          <a:ext cx="1411523" cy="56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Public Health Impacts</a:t>
          </a:r>
          <a:endParaRPr lang="en-US" sz="1100" kern="1200" dirty="0"/>
        </a:p>
      </dsp:txBody>
      <dsp:txXfrm>
        <a:off x="5131267" y="3314609"/>
        <a:ext cx="1411523" cy="5646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B03C1-1D11-401A-AAA1-7CC54505FB70}">
      <dsp:nvSpPr>
        <dsp:cNvPr id="0" name=""/>
        <dsp:cNvSpPr/>
      </dsp:nvSpPr>
      <dsp:spPr>
        <a:xfrm>
          <a:off x="0" y="439922"/>
          <a:ext cx="1769446" cy="130761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0">
          <a:scrgbClr r="0" g="0" b="0"/>
        </a:effectRef>
        <a:fontRef idx="minor"/>
      </dsp:style>
    </dsp:sp>
    <dsp:sp modelId="{892F81A8-E087-4D07-916D-B8E73E167146}">
      <dsp:nvSpPr>
        <dsp:cNvPr id="0" name=""/>
        <dsp:cNvSpPr/>
      </dsp:nvSpPr>
      <dsp:spPr>
        <a:xfrm>
          <a:off x="357654" y="1510442"/>
          <a:ext cx="1524735" cy="36641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5000"/>
            </a:spcAft>
            <a:buNone/>
          </a:pPr>
          <a:r>
            <a:rPr lang="en-US" sz="2200" kern="1200" dirty="0"/>
            <a:t>August</a:t>
          </a:r>
        </a:p>
      </dsp:txBody>
      <dsp:txXfrm>
        <a:off x="357654" y="1510442"/>
        <a:ext cx="1524735" cy="3664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7C6F2-79C0-4168-A53F-9E9CB9885DC8}">
      <dsp:nvSpPr>
        <dsp:cNvPr id="0" name=""/>
        <dsp:cNvSpPr/>
      </dsp:nvSpPr>
      <dsp:spPr>
        <a:xfrm>
          <a:off x="0" y="439922"/>
          <a:ext cx="1769446" cy="130761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0">
          <a:scrgbClr r="0" g="0" b="0"/>
        </a:effectRef>
        <a:fontRef idx="minor"/>
      </dsp:style>
    </dsp:sp>
    <dsp:sp modelId="{AB1A500E-8ECC-4719-88DD-83F21F4FD168}">
      <dsp:nvSpPr>
        <dsp:cNvPr id="0" name=""/>
        <dsp:cNvSpPr/>
      </dsp:nvSpPr>
      <dsp:spPr>
        <a:xfrm>
          <a:off x="357654" y="1510442"/>
          <a:ext cx="1524735" cy="36641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5000"/>
            </a:spcAft>
            <a:buNone/>
          </a:pPr>
          <a:r>
            <a:rPr lang="en-US" sz="2200" kern="1200" dirty="0"/>
            <a:t>September</a:t>
          </a:r>
        </a:p>
      </dsp:txBody>
      <dsp:txXfrm>
        <a:off x="357654" y="1510442"/>
        <a:ext cx="1524735" cy="3664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14C24-9C8F-417B-B6A4-DDDA7421D46E}">
      <dsp:nvSpPr>
        <dsp:cNvPr id="0" name=""/>
        <dsp:cNvSpPr/>
      </dsp:nvSpPr>
      <dsp:spPr>
        <a:xfrm>
          <a:off x="0" y="348105"/>
          <a:ext cx="1720575" cy="127149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0">
          <a:scrgbClr r="0" g="0" b="0"/>
        </a:effectRef>
        <a:fontRef idx="minor"/>
      </dsp:style>
    </dsp:sp>
    <dsp:sp modelId="{28AAB3C8-EFCF-400F-AEAE-22ED7CFAA775}">
      <dsp:nvSpPr>
        <dsp:cNvPr id="0" name=""/>
        <dsp:cNvSpPr/>
      </dsp:nvSpPr>
      <dsp:spPr>
        <a:xfrm>
          <a:off x="347775" y="1389058"/>
          <a:ext cx="1482623" cy="3562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5000"/>
            </a:spcAft>
            <a:buNone/>
          </a:pPr>
          <a:r>
            <a:rPr lang="en-US" sz="2100" kern="1200" dirty="0"/>
            <a:t>February</a:t>
          </a:r>
        </a:p>
      </dsp:txBody>
      <dsp:txXfrm>
        <a:off x="347775" y="1389058"/>
        <a:ext cx="1482623" cy="3562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75EF4-1ED2-48C6-98F9-45357A78DD49}">
      <dsp:nvSpPr>
        <dsp:cNvPr id="0" name=""/>
        <dsp:cNvSpPr/>
      </dsp:nvSpPr>
      <dsp:spPr>
        <a:xfrm>
          <a:off x="0" y="348105"/>
          <a:ext cx="1720575" cy="127149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0">
          <a:scrgbClr r="0" g="0" b="0"/>
        </a:effectRef>
        <a:fontRef idx="minor"/>
      </dsp:style>
    </dsp:sp>
    <dsp:sp modelId="{02711EA1-DA3F-43DA-926D-97D1534BEDBE}">
      <dsp:nvSpPr>
        <dsp:cNvPr id="0" name=""/>
        <dsp:cNvSpPr/>
      </dsp:nvSpPr>
      <dsp:spPr>
        <a:xfrm>
          <a:off x="347775" y="1389058"/>
          <a:ext cx="1482623" cy="3562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5000"/>
            </a:spcAft>
            <a:buNone/>
          </a:pPr>
          <a:r>
            <a:rPr lang="en-US" sz="2100" kern="1200" dirty="0"/>
            <a:t>March</a:t>
          </a:r>
        </a:p>
      </dsp:txBody>
      <dsp:txXfrm>
        <a:off x="347775" y="1389058"/>
        <a:ext cx="1482623" cy="3562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AE3E7-5D37-424E-A7EF-11A9FB9743B5}">
      <dsp:nvSpPr>
        <dsp:cNvPr id="0" name=""/>
        <dsp:cNvSpPr/>
      </dsp:nvSpPr>
      <dsp:spPr>
        <a:xfrm>
          <a:off x="0" y="348105"/>
          <a:ext cx="1720575" cy="127149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0">
          <a:scrgbClr r="0" g="0" b="0"/>
        </a:effectRef>
        <a:fontRef idx="minor"/>
      </dsp:style>
    </dsp:sp>
    <dsp:sp modelId="{BAA0452C-7C20-420B-ABEC-9763CBB4D7D7}">
      <dsp:nvSpPr>
        <dsp:cNvPr id="0" name=""/>
        <dsp:cNvSpPr/>
      </dsp:nvSpPr>
      <dsp:spPr>
        <a:xfrm>
          <a:off x="347775" y="1389058"/>
          <a:ext cx="1482623" cy="3562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5000"/>
            </a:spcAft>
            <a:buNone/>
          </a:pPr>
          <a:r>
            <a:rPr lang="en-US" sz="2100" kern="1200" dirty="0"/>
            <a:t>April</a:t>
          </a:r>
        </a:p>
      </dsp:txBody>
      <dsp:txXfrm>
        <a:off x="347775" y="1389058"/>
        <a:ext cx="1482623" cy="3562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3CA46-F364-4FB3-B236-5A57521A0EC2}">
      <dsp:nvSpPr>
        <dsp:cNvPr id="0" name=""/>
        <dsp:cNvSpPr/>
      </dsp:nvSpPr>
      <dsp:spPr>
        <a:xfrm>
          <a:off x="0" y="348105"/>
          <a:ext cx="1720575" cy="127149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0">
          <a:scrgbClr r="0" g="0" b="0"/>
        </a:effectRef>
        <a:fontRef idx="minor"/>
      </dsp:style>
    </dsp:sp>
    <dsp:sp modelId="{7A3245B0-5E1F-4DFC-8FB2-C3B90745E0AF}">
      <dsp:nvSpPr>
        <dsp:cNvPr id="0" name=""/>
        <dsp:cNvSpPr/>
      </dsp:nvSpPr>
      <dsp:spPr>
        <a:xfrm>
          <a:off x="347775" y="1389058"/>
          <a:ext cx="1482623" cy="3562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5000"/>
            </a:spcAft>
            <a:buNone/>
          </a:pPr>
          <a:r>
            <a:rPr lang="en-US" sz="2100" kern="1200" dirty="0"/>
            <a:t>May 2017</a:t>
          </a:r>
        </a:p>
      </dsp:txBody>
      <dsp:txXfrm>
        <a:off x="347775" y="1389058"/>
        <a:ext cx="1482623" cy="3562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BCC50-13CE-40FD-AB2E-155C13E0F6E6}">
      <dsp:nvSpPr>
        <dsp:cNvPr id="0" name=""/>
        <dsp:cNvSpPr/>
      </dsp:nvSpPr>
      <dsp:spPr>
        <a:xfrm>
          <a:off x="0" y="342276"/>
          <a:ext cx="2035207" cy="150401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1000" b="-11000"/>
          </a:stretch>
        </a:blipFill>
        <a:ln>
          <a:noFill/>
        </a:ln>
        <a:effectLst/>
      </dsp:spPr>
      <dsp:style>
        <a:lnRef idx="0">
          <a:scrgbClr r="0" g="0" b="0"/>
        </a:lnRef>
        <a:fillRef idx="1">
          <a:scrgbClr r="0" g="0" b="0"/>
        </a:fillRef>
        <a:effectRef idx="0">
          <a:scrgbClr r="0" g="0" b="0"/>
        </a:effectRef>
        <a:fontRef idx="minor"/>
      </dsp:style>
    </dsp:sp>
    <dsp:sp modelId="{40F09FED-9150-4B6B-A5CC-C01F532C11A2}">
      <dsp:nvSpPr>
        <dsp:cNvPr id="0" name=""/>
        <dsp:cNvSpPr/>
      </dsp:nvSpPr>
      <dsp:spPr>
        <a:xfrm>
          <a:off x="411371" y="1573581"/>
          <a:ext cx="1753742" cy="42145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dirty="0"/>
            <a:t>October</a:t>
          </a:r>
        </a:p>
      </dsp:txBody>
      <dsp:txXfrm>
        <a:off x="411371" y="1573581"/>
        <a:ext cx="1753742" cy="42145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drawings/_rels/drawing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drawings/drawing1.xml><?xml version="1.0" encoding="utf-8"?>
<c:userShapes xmlns:c="http://schemas.openxmlformats.org/drawingml/2006/chart">
  <cdr:relSizeAnchor xmlns:cdr="http://schemas.openxmlformats.org/drawingml/2006/chartDrawing">
    <cdr:from>
      <cdr:x>0</cdr:x>
      <cdr:y>0</cdr:y>
    </cdr:from>
    <cdr:to>
      <cdr:x>0.09297</cdr:x>
      <cdr:y>0.12578</cdr:y>
    </cdr:to>
    <cdr:pic>
      <cdr:nvPicPr>
        <cdr:cNvPr id="3" name="chart">
          <a:extLst xmlns:a="http://schemas.openxmlformats.org/drawingml/2006/main">
            <a:ext uri="{FF2B5EF4-FFF2-40B4-BE49-F238E27FC236}">
              <a16:creationId xmlns:a16="http://schemas.microsoft.com/office/drawing/2014/main" id="{1D12E75D-7279-40F2-9EC0-B20F01B7F3B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2677" y="0"/>
          <a:ext cx="806205" cy="792305"/>
        </a:xfrm>
        <a:prstGeom xmlns:a="http://schemas.openxmlformats.org/drawingml/2006/main" prst="rect">
          <a:avLst/>
        </a:prstGeom>
      </cdr:spPr>
    </cdr:pic>
  </cdr:relSizeAnchor>
  <cdr:relSizeAnchor xmlns:cdr="http://schemas.openxmlformats.org/drawingml/2006/chartDrawing">
    <cdr:from>
      <cdr:x>0.86611</cdr:x>
      <cdr:y>0.0378</cdr:y>
    </cdr:from>
    <cdr:to>
      <cdr:x>0.98954</cdr:x>
      <cdr:y>0.10952</cdr:y>
    </cdr:to>
    <cdr:pic>
      <cdr:nvPicPr>
        <cdr:cNvPr id="4" name="chart">
          <a:extLst xmlns:a="http://schemas.openxmlformats.org/drawingml/2006/main">
            <a:ext uri="{FF2B5EF4-FFF2-40B4-BE49-F238E27FC236}">
              <a16:creationId xmlns:a16="http://schemas.microsoft.com/office/drawing/2014/main" id="{A8BA6777-2FE6-456F-9943-509466F31A4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7510324" y="238102"/>
          <a:ext cx="1070306" cy="451752"/>
        </a:xfrm>
        <a:prstGeom xmlns:a="http://schemas.openxmlformats.org/drawingml/2006/main" prst="rect">
          <a:avLst/>
        </a:prstGeom>
      </cdr:spPr>
    </cdr:pic>
  </cdr:relSizeAnchor>
  <cdr:relSizeAnchor xmlns:cdr="http://schemas.openxmlformats.org/drawingml/2006/chartDrawing">
    <cdr:from>
      <cdr:x>0</cdr:x>
      <cdr:y>0</cdr:y>
    </cdr:from>
    <cdr:to>
      <cdr:x>0.00281</cdr:x>
      <cdr:y>0.00387</cdr:y>
    </cdr:to>
    <cdr:pic>
      <cdr:nvPicPr>
        <cdr:cNvPr id="5" name="chart">
          <a:extLst xmlns:a="http://schemas.openxmlformats.org/drawingml/2006/main">
            <a:ext uri="{FF2B5EF4-FFF2-40B4-BE49-F238E27FC236}">
              <a16:creationId xmlns:a16="http://schemas.microsoft.com/office/drawing/2014/main" id="{8A0AC6B2-2EDF-4014-B6DB-447983285B9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0.85522</cdr:x>
      <cdr:y>0</cdr:y>
    </cdr:from>
    <cdr:to>
      <cdr:x>0.99285</cdr:x>
      <cdr:y>0.04998</cdr:y>
    </cdr:to>
    <cdr:sp macro="" textlink="">
      <cdr:nvSpPr>
        <cdr:cNvPr id="6" name="TextBox 1"/>
        <cdr:cNvSpPr txBox="1"/>
      </cdr:nvSpPr>
      <cdr:spPr>
        <a:xfrm xmlns:a="http://schemas.openxmlformats.org/drawingml/2006/main">
          <a:off x="7415893" y="-22679"/>
          <a:ext cx="1193494" cy="31482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200" b="1" i="1" dirty="0"/>
            <a:t>Data provided by</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0.09297</cdr:x>
      <cdr:y>0.12578</cdr:y>
    </cdr:to>
    <cdr:pic>
      <cdr:nvPicPr>
        <cdr:cNvPr id="3" name="chart">
          <a:extLst xmlns:a="http://schemas.openxmlformats.org/drawingml/2006/main">
            <a:ext uri="{FF2B5EF4-FFF2-40B4-BE49-F238E27FC236}">
              <a16:creationId xmlns:a16="http://schemas.microsoft.com/office/drawing/2014/main" id="{A85E7EFA-16BB-4CCA-8ED8-AB72B067F5D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2677" y="0"/>
          <a:ext cx="806205" cy="792305"/>
        </a:xfrm>
        <a:prstGeom xmlns:a="http://schemas.openxmlformats.org/drawingml/2006/main" prst="rect">
          <a:avLst/>
        </a:prstGeom>
      </cdr:spPr>
    </cdr:pic>
  </cdr:relSizeAnchor>
  <cdr:relSizeAnchor xmlns:cdr="http://schemas.openxmlformats.org/drawingml/2006/chartDrawing">
    <cdr:from>
      <cdr:x>0.86611</cdr:x>
      <cdr:y>0.0378</cdr:y>
    </cdr:from>
    <cdr:to>
      <cdr:x>0.98954</cdr:x>
      <cdr:y>0.10952</cdr:y>
    </cdr:to>
    <cdr:pic>
      <cdr:nvPicPr>
        <cdr:cNvPr id="4" name="chart">
          <a:extLst xmlns:a="http://schemas.openxmlformats.org/drawingml/2006/main">
            <a:ext uri="{FF2B5EF4-FFF2-40B4-BE49-F238E27FC236}">
              <a16:creationId xmlns:a16="http://schemas.microsoft.com/office/drawing/2014/main" id="{19F7FE4C-F7AD-4D0C-B598-4D853162E03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7510324" y="238102"/>
          <a:ext cx="1070306" cy="451752"/>
        </a:xfrm>
        <a:prstGeom xmlns:a="http://schemas.openxmlformats.org/drawingml/2006/main" prst="rect">
          <a:avLst/>
        </a:prstGeom>
      </cdr:spPr>
    </cdr:pic>
  </cdr:relSizeAnchor>
  <cdr:relSizeAnchor xmlns:cdr="http://schemas.openxmlformats.org/drawingml/2006/chartDrawing">
    <cdr:from>
      <cdr:x>0</cdr:x>
      <cdr:y>0</cdr:y>
    </cdr:from>
    <cdr:to>
      <cdr:x>0.00281</cdr:x>
      <cdr:y>0.00387</cdr:y>
    </cdr:to>
    <cdr:pic>
      <cdr:nvPicPr>
        <cdr:cNvPr id="5" name="chart">
          <a:extLst xmlns:a="http://schemas.openxmlformats.org/drawingml/2006/main">
            <a:ext uri="{FF2B5EF4-FFF2-40B4-BE49-F238E27FC236}">
              <a16:creationId xmlns:a16="http://schemas.microsoft.com/office/drawing/2014/main" id="{7DAA015F-C5FD-4509-8D46-792795534C0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0.85522</cdr:x>
      <cdr:y>0</cdr:y>
    </cdr:from>
    <cdr:to>
      <cdr:x>0.99285</cdr:x>
      <cdr:y>0.04998</cdr:y>
    </cdr:to>
    <cdr:sp macro="" textlink="">
      <cdr:nvSpPr>
        <cdr:cNvPr id="6" name="TextBox 1"/>
        <cdr:cNvSpPr txBox="1"/>
      </cdr:nvSpPr>
      <cdr:spPr>
        <a:xfrm xmlns:a="http://schemas.openxmlformats.org/drawingml/2006/main">
          <a:off x="7415893" y="-22679"/>
          <a:ext cx="1193494" cy="31482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200" b="1" i="1" dirty="0"/>
            <a:t>Data provided by</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3"/>
          </p:nvPr>
        </p:nvSpPr>
        <p:spPr>
          <a:xfrm>
            <a:off x="6412396" y="8841738"/>
            <a:ext cx="609114" cy="465773"/>
          </a:xfrm>
          <a:prstGeom prst="rect">
            <a:avLst/>
          </a:prstGeom>
        </p:spPr>
        <p:txBody>
          <a:bodyPr vert="horz" lIns="91550" tIns="45775" rIns="91550" bIns="45775" rtlCol="0" anchor="b"/>
          <a:lstStyle>
            <a:lvl1pPr algn="r">
              <a:defRPr sz="1200"/>
            </a:lvl1pPr>
          </a:lstStyle>
          <a:p>
            <a:pPr>
              <a:defRPr/>
            </a:pPr>
            <a:fld id="{2CCF853D-651E-4775-AF10-9FFD5CE257BA}" type="slidenum">
              <a:rPr lang="en-US"/>
              <a:pPr>
                <a:defRPr/>
              </a:pPr>
              <a:t>‹#›</a:t>
            </a:fld>
            <a:endParaRPr lang="en-US"/>
          </a:p>
        </p:txBody>
      </p:sp>
      <p:sp>
        <p:nvSpPr>
          <p:cNvPr id="3" name="Footer Placeholder 2"/>
          <p:cNvSpPr>
            <a:spLocks noGrp="1"/>
          </p:cNvSpPr>
          <p:nvPr>
            <p:ph type="ftr" sz="quarter" idx="2"/>
          </p:nvPr>
        </p:nvSpPr>
        <p:spPr>
          <a:xfrm>
            <a:off x="1984790" y="8878301"/>
            <a:ext cx="3043979" cy="465772"/>
          </a:xfrm>
          <a:prstGeom prst="rect">
            <a:avLst/>
          </a:prstGeom>
        </p:spPr>
        <p:txBody>
          <a:bodyPr vert="horz" lIns="91550" tIns="45775" rIns="91550" bIns="45775" rtlCol="0" anchor="b"/>
          <a:lstStyle>
            <a:lvl1pPr algn="ctr">
              <a:defRPr sz="1200"/>
            </a:lvl1pPr>
          </a:lstStyle>
          <a:p>
            <a:pPr>
              <a:defRPr/>
            </a:pPr>
            <a:endParaRPr lang="en-US"/>
          </a:p>
        </p:txBody>
      </p:sp>
    </p:spTree>
    <p:extLst>
      <p:ext uri="{BB962C8B-B14F-4D97-AF65-F5344CB8AC3E}">
        <p14:creationId xmlns:p14="http://schemas.microsoft.com/office/powerpoint/2010/main" val="2118191659"/>
      </p:ext>
    </p:extLst>
  </p:cSld>
  <p:clrMap bg1="lt1" tx1="dk1" bg2="lt2" tx2="dk2" accent1="accent1" accent2="accent2" accent3="accent3" accent4="accent4" accent5="accent5" accent6="accent6" hlink="hlink" folHlink="folHlink"/>
  <p:hf sldNum="0"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idx="2"/>
          </p:nvPr>
        </p:nvSpPr>
        <p:spPr bwMode="auto">
          <a:xfrm>
            <a:off x="1193800" y="704850"/>
            <a:ext cx="4637088" cy="34782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p:cNvSpPr>
            <a:spLocks noGrp="1" noChangeArrowheads="1"/>
          </p:cNvSpPr>
          <p:nvPr>
            <p:ph type="body" sz="quarter" idx="3"/>
          </p:nvPr>
        </p:nvSpPr>
        <p:spPr bwMode="auto">
          <a:xfrm>
            <a:off x="936733" y="4422459"/>
            <a:ext cx="5149637" cy="4188778"/>
          </a:xfrm>
          <a:prstGeom prst="rect">
            <a:avLst/>
          </a:prstGeom>
          <a:noFill/>
          <a:ln w="12700">
            <a:noFill/>
            <a:miter lim="800000"/>
            <a:headEnd/>
            <a:tailEnd/>
          </a:ln>
          <a:effectLst/>
        </p:spPr>
        <p:txBody>
          <a:bodyPr vert="horz" wrap="square" lIns="90585" tIns="44499" rIns="90585" bIns="444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60612960"/>
      </p:ext>
    </p:extLst>
  </p:cSld>
  <p:clrMap bg1="lt1" tx1="dk1" bg2="lt2" tx2="dk2" accent1="accent1" accent2="accent2" accent3="accent3" accent4="accent4" accent5="accent5" accent6="accent6" hlink="hlink" folHlink="folHlink"/>
  <p:hf sldNum="0" hd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4356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Indices and drought levels are looked at for each drought region. DRs as you’ll recall have been aligned with county boundaries and the Cape and Islands separated into two regions – cape cod; islands. Brookline is the exception because it belongs to Norfolk county but is physically located within Suffolk county and Northeast DR. It remains located in NE DR where it is physically located and hydrologically connected to its physical neighbors.</a:t>
            </a:r>
          </a:p>
        </p:txBody>
      </p:sp>
    </p:spTree>
    <p:extLst>
      <p:ext uri="{BB962C8B-B14F-4D97-AF65-F5344CB8AC3E}">
        <p14:creationId xmlns:p14="http://schemas.microsoft.com/office/powerpoint/2010/main" val="3526299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3577EF-CE98-492F-A2DC-5D40C2CD15CB}" type="slidenum">
              <a:rPr lang="en-US" smtClean="0"/>
              <a:pPr/>
              <a:t>19</a:t>
            </a:fld>
            <a:endParaRPr lang="en-US"/>
          </a:p>
        </p:txBody>
      </p:sp>
    </p:spTree>
    <p:extLst>
      <p:ext uri="{BB962C8B-B14F-4D97-AF65-F5344CB8AC3E}">
        <p14:creationId xmlns:p14="http://schemas.microsoft.com/office/powerpoint/2010/main" val="294378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253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CC0CC0B-97E1-4F7C-A6A0-71204EBD1C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80AD2317-C020-446F-936B-34A6C5C429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Slide Number Placeholder 3">
            <a:extLst>
              <a:ext uri="{FF2B5EF4-FFF2-40B4-BE49-F238E27FC236}">
                <a16:creationId xmlns:a16="http://schemas.microsoft.com/office/drawing/2014/main" id="{7CEA5442-DEAA-4E36-99B5-F6322D0554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6C7744-778D-4780-989C-128672236357}" type="slidenum">
              <a:rPr lang="en-US" altLang="en-US"/>
              <a:pPr>
                <a:spcBef>
                  <a:spcPct val="0"/>
                </a:spcBef>
              </a:pPr>
              <a:t>23</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1B3A2BD0-8014-40EF-9AB3-678F4C6EB677}" type="slidenum">
              <a:rPr lang="en-US" smtClean="0"/>
              <a:pPr/>
              <a:t>31</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78542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71DE70F-7EA5-4F67-B250-CA7BC1000B14}" type="datetime1">
              <a:rPr lang="en-US" smtClean="0"/>
              <a:t>3/11/2021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8EFF70-0FC8-44D8-99AB-9B529C1DE6AF}" type="slidenum">
              <a:rPr lang="en-US"/>
              <a:pPr>
                <a:defRPr/>
              </a:pPr>
              <a:t>‹#›</a:t>
            </a:fld>
            <a:endParaRPr lang="en-US"/>
          </a:p>
        </p:txBody>
      </p:sp>
    </p:spTree>
    <p:extLst>
      <p:ext uri="{BB962C8B-B14F-4D97-AF65-F5344CB8AC3E}">
        <p14:creationId xmlns:p14="http://schemas.microsoft.com/office/powerpoint/2010/main" val="3307326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428D91-4993-4D7F-B7F1-5F6E4E981900}" type="datetime1">
              <a:rPr lang="en-US" smtClean="0"/>
              <a:t>3/11/2021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17D5FE-D4E0-48AF-9873-FE06BF1991CF}" type="slidenum">
              <a:rPr lang="en-US"/>
              <a:pPr>
                <a:defRPr/>
              </a:pPr>
              <a:t>‹#›</a:t>
            </a:fld>
            <a:endParaRPr lang="en-US"/>
          </a:p>
        </p:txBody>
      </p:sp>
    </p:spTree>
    <p:extLst>
      <p:ext uri="{BB962C8B-B14F-4D97-AF65-F5344CB8AC3E}">
        <p14:creationId xmlns:p14="http://schemas.microsoft.com/office/powerpoint/2010/main" val="81942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536244-1F39-4BE5-A3D8-0EC79D2205F1}" type="datetime1">
              <a:rPr lang="en-US" smtClean="0"/>
              <a:t>3/11/2021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9252D2-341C-443A-A281-FD23531DC075}" type="slidenum">
              <a:rPr lang="en-US"/>
              <a:pPr>
                <a:defRPr/>
              </a:pPr>
              <a:t>‹#›</a:t>
            </a:fld>
            <a:endParaRPr lang="en-US"/>
          </a:p>
        </p:txBody>
      </p:sp>
    </p:spTree>
    <p:extLst>
      <p:ext uri="{BB962C8B-B14F-4D97-AF65-F5344CB8AC3E}">
        <p14:creationId xmlns:p14="http://schemas.microsoft.com/office/powerpoint/2010/main" val="3463523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2069C06D-4ED8-42C6-905D-CA84CA1B6CBF}" type="datetime2">
              <a:rPr lang="en-US" smtClean="0"/>
              <a:t>Thursday, March 11,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46664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B1CAA-32CD-4B55-B92A-B8F0843CACF4}" type="datetime2">
              <a:rPr lang="en-US" smtClean="0"/>
              <a:t>Thursday, March 11, 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3366707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5" name="Title 94"/>
          <p:cNvSpPr>
            <a:spLocks noGrp="1"/>
          </p:cNvSpPr>
          <p:nvPr>
            <p:ph type="title"/>
          </p:nvPr>
        </p:nvSpPr>
        <p:spPr>
          <a:xfrm>
            <a:off x="457200" y="4463568"/>
            <a:ext cx="8305800" cy="1143000"/>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3AD8CDC4-3D19-4983-B478-82F6B8E5AB66}" type="datetime2">
              <a:rPr lang="en-US" smtClean="0"/>
              <a:t>Thursday, March 11, 2021</a:t>
            </a:fld>
            <a:endParaRPr lang="en-US" dirty="0"/>
          </a:p>
        </p:txBody>
      </p:sp>
      <p:sp>
        <p:nvSpPr>
          <p:cNvPr id="91" name="Footer Placeholder 90"/>
          <p:cNvSpPr>
            <a:spLocks noGrp="1"/>
          </p:cNvSpPr>
          <p:nvPr>
            <p:ph type="ftr" sz="quarter" idx="11"/>
          </p:nvPr>
        </p:nvSpPr>
        <p:spPr/>
        <p:txBody>
          <a:bodyPr/>
          <a:lstStyle/>
          <a:p>
            <a:endParaRPr lang="en-US" dirty="0"/>
          </a:p>
        </p:txBody>
      </p:sp>
      <p:sp>
        <p:nvSpPr>
          <p:cNvPr id="92" name="Slide Number Placeholder 91"/>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2334543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B82477-D5D3-4181-8C11-75D0F2433A87}" type="datetime2">
              <a:rPr lang="en-US" smtClean="0"/>
              <a:t>Thursday, March 11,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4110408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3E253B-1893-4367-8BAE-DF4BC10DC578}" type="datetime2">
              <a:rPr lang="en-US" smtClean="0"/>
              <a:t>Thursday, March 11, 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3256896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62300D-25B3-4603-86C9-4CB776489F00}" type="datetime2">
              <a:rPr lang="en-US" smtClean="0"/>
              <a:t>Thursday, March 11, 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4119675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14AD9-FCC8-48B7-B85B-012A91320DFF}" type="datetime2">
              <a:rPr lang="en-US" smtClean="0"/>
              <a:t>Thursday, March 11, 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519280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82DC50-D5DB-4F94-B367-9876CD2C4012}" type="datetime2">
              <a:rPr lang="en-US" smtClean="0"/>
              <a:t>Thursday, March 11,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3418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lvl1pPr>
              <a:defRPr sz="3500" b="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5403C6E-18F0-45D9-9EDA-B56D39368DF6}" type="datetime1">
              <a:rPr lang="en-US" smtClean="0"/>
              <a:t>3/11/2021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890EB7-A761-4E7B-A463-D5CD6547D095}" type="slidenum">
              <a:rPr lang="en-US"/>
              <a:pPr>
                <a:defRPr/>
              </a:pPr>
              <a:t>‹#›</a:t>
            </a:fld>
            <a:endParaRPr lang="en-US"/>
          </a:p>
        </p:txBody>
      </p:sp>
    </p:spTree>
    <p:extLst>
      <p:ext uri="{BB962C8B-B14F-4D97-AF65-F5344CB8AC3E}">
        <p14:creationId xmlns:p14="http://schemas.microsoft.com/office/powerpoint/2010/main" val="3128816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292EB412-E790-42EA-81FE-2925D3A43D91}" type="datetime2">
              <a:rPr lang="en-US" smtClean="0"/>
              <a:t>Thursday, March 11, 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89C0F2-17E0-497A-9BBE-0C73201AAFE3}" type="slidenum">
              <a:rPr lang="en-US" smtClean="0"/>
              <a:pPr/>
              <a:t>‹#›</a:t>
            </a:fld>
            <a:endParaRPr lang="en-US"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1166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6EEE0E-EDB0-4D84-86B0-50833DF22902}" type="datetime2">
              <a:rPr lang="en-US" smtClean="0"/>
              <a:t>Thursday, March 11,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extLst>
      <p:ext uri="{BB962C8B-B14F-4D97-AF65-F5344CB8AC3E}">
        <p14:creationId xmlns:p14="http://schemas.microsoft.com/office/powerpoint/2010/main" val="282347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4372C-B5AB-4C39-B273-B99224EB4DD5}" type="datetime2">
              <a:rPr lang="en-US" smtClean="0"/>
              <a:t>Thursday, March 11,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extLst>
      <p:ext uri="{BB962C8B-B14F-4D97-AF65-F5344CB8AC3E}">
        <p14:creationId xmlns:p14="http://schemas.microsoft.com/office/powerpoint/2010/main" val="903993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2184D13-3D10-46EC-8F73-816C806B8701}" type="datetime1">
              <a:rPr lang="en-US"/>
              <a:pPr>
                <a:defRPr/>
              </a:pPr>
              <a:t>3/11/2021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8EFF70-0FC8-44D8-99AB-9B529C1DE6AF}" type="slidenum">
              <a:rPr lang="en-US"/>
              <a:pPr>
                <a:defRPr/>
              </a:pPr>
              <a:t>‹#›</a:t>
            </a:fld>
            <a:endParaRPr lang="en-US"/>
          </a:p>
        </p:txBody>
      </p:sp>
    </p:spTree>
    <p:extLst>
      <p:ext uri="{BB962C8B-B14F-4D97-AF65-F5344CB8AC3E}">
        <p14:creationId xmlns:p14="http://schemas.microsoft.com/office/powerpoint/2010/main" val="881320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lvl1pPr>
              <a:defRPr sz="3500" b="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FB5B37-E885-4EA4-9405-8B5A30B9EB56}" type="datetime1">
              <a:rPr lang="en-US"/>
              <a:pPr>
                <a:defRPr/>
              </a:pPr>
              <a:t>3/11/2021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Massachusetts DMTF </a:t>
            </a:r>
          </a:p>
        </p:txBody>
      </p:sp>
      <p:sp>
        <p:nvSpPr>
          <p:cNvPr id="6" name="Slide Number Placeholder 5"/>
          <p:cNvSpPr>
            <a:spLocks noGrp="1"/>
          </p:cNvSpPr>
          <p:nvPr>
            <p:ph type="sldNum" sz="quarter" idx="12"/>
          </p:nvPr>
        </p:nvSpPr>
        <p:spPr/>
        <p:txBody>
          <a:bodyPr/>
          <a:lstStyle>
            <a:lvl1pPr>
              <a:defRPr/>
            </a:lvl1pPr>
          </a:lstStyle>
          <a:p>
            <a:pPr>
              <a:defRPr/>
            </a:pPr>
            <a:fld id="{1F890EB7-A761-4E7B-A463-D5CD6547D095}" type="slidenum">
              <a:rPr lang="en-US"/>
              <a:pPr>
                <a:defRPr/>
              </a:pPr>
              <a:t>‹#›</a:t>
            </a:fld>
            <a:endParaRPr lang="en-US"/>
          </a:p>
        </p:txBody>
      </p:sp>
    </p:spTree>
    <p:extLst>
      <p:ext uri="{BB962C8B-B14F-4D97-AF65-F5344CB8AC3E}">
        <p14:creationId xmlns:p14="http://schemas.microsoft.com/office/powerpoint/2010/main" val="255774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8EF7CAE-73BC-463D-BD58-B894265DA44E}" type="datetime1">
              <a:rPr lang="en-US"/>
              <a:pPr>
                <a:defRPr/>
              </a:pPr>
              <a:t>3/11/2021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3030A8-8784-430E-9081-42CA9084B8A7}" type="slidenum">
              <a:rPr lang="en-US"/>
              <a:pPr>
                <a:defRPr/>
              </a:pPr>
              <a:t>‹#›</a:t>
            </a:fld>
            <a:endParaRPr lang="en-US"/>
          </a:p>
        </p:txBody>
      </p:sp>
    </p:spTree>
    <p:extLst>
      <p:ext uri="{BB962C8B-B14F-4D97-AF65-F5344CB8AC3E}">
        <p14:creationId xmlns:p14="http://schemas.microsoft.com/office/powerpoint/2010/main" val="1798879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b="1"/>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1ECFF30-0021-4DD5-AFED-84388BD74413}" type="datetime1">
              <a:rPr lang="en-US"/>
              <a:pPr>
                <a:defRPr/>
              </a:pPr>
              <a:t>3/11/2021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CB4C8C-D643-463D-B684-F17A18405ECF}" type="slidenum">
              <a:rPr lang="en-US"/>
              <a:pPr>
                <a:defRPr/>
              </a:pPr>
              <a:t>‹#›</a:t>
            </a:fld>
            <a:endParaRPr lang="en-US"/>
          </a:p>
        </p:txBody>
      </p:sp>
    </p:spTree>
    <p:extLst>
      <p:ext uri="{BB962C8B-B14F-4D97-AF65-F5344CB8AC3E}">
        <p14:creationId xmlns:p14="http://schemas.microsoft.com/office/powerpoint/2010/main" val="527240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b="1"/>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65B1E1A-539B-455E-BC31-DA9184F1BD69}" type="datetime1">
              <a:rPr lang="en-US"/>
              <a:pPr>
                <a:defRPr/>
              </a:pPr>
              <a:t>3/11/2021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F9B1DD6-8F73-42A3-8FCD-A34F37214E18}" type="slidenum">
              <a:rPr lang="en-US"/>
              <a:pPr>
                <a:defRPr/>
              </a:pPr>
              <a:t>‹#›</a:t>
            </a:fld>
            <a:endParaRPr lang="en-US"/>
          </a:p>
        </p:txBody>
      </p:sp>
    </p:spTree>
    <p:extLst>
      <p:ext uri="{BB962C8B-B14F-4D97-AF65-F5344CB8AC3E}">
        <p14:creationId xmlns:p14="http://schemas.microsoft.com/office/powerpoint/2010/main" val="6841580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b="1"/>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9CC2B02-B135-4758-97FC-F0A6815184FE}" type="datetime1">
              <a:rPr lang="en-US"/>
              <a:pPr>
                <a:defRPr/>
              </a:pPr>
              <a:t>3/11/2021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693CFA8-2DEA-40F1-A3B5-1DD62C481A4A}" type="slidenum">
              <a:rPr lang="en-US"/>
              <a:pPr>
                <a:defRPr/>
              </a:pPr>
              <a:t>‹#›</a:t>
            </a:fld>
            <a:endParaRPr lang="en-US"/>
          </a:p>
        </p:txBody>
      </p:sp>
    </p:spTree>
    <p:extLst>
      <p:ext uri="{BB962C8B-B14F-4D97-AF65-F5344CB8AC3E}">
        <p14:creationId xmlns:p14="http://schemas.microsoft.com/office/powerpoint/2010/main" val="1478889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1AF0C4-F6B1-4E04-90E3-94FCE579ECB3}" type="datetime1">
              <a:rPr lang="en-US"/>
              <a:pPr>
                <a:defRPr/>
              </a:pPr>
              <a:t>3/11/2021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6E4CF72-B29D-4CC5-904F-12DC7D31A0ED}" type="slidenum">
              <a:rPr lang="en-US"/>
              <a:pPr>
                <a:defRPr/>
              </a:pPr>
              <a:t>‹#›</a:t>
            </a:fld>
            <a:endParaRPr lang="en-US"/>
          </a:p>
        </p:txBody>
      </p:sp>
    </p:spTree>
    <p:extLst>
      <p:ext uri="{BB962C8B-B14F-4D97-AF65-F5344CB8AC3E}">
        <p14:creationId xmlns:p14="http://schemas.microsoft.com/office/powerpoint/2010/main" val="234880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8D3C52B-02C4-45C4-93BF-865FE1131D8E}" type="datetime1">
              <a:rPr lang="en-US" smtClean="0"/>
              <a:t>3/11/2021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3030A8-8784-430E-9081-42CA9084B8A7}" type="slidenum">
              <a:rPr lang="en-US"/>
              <a:pPr>
                <a:defRPr/>
              </a:pPr>
              <a:t>‹#›</a:t>
            </a:fld>
            <a:endParaRPr lang="en-US"/>
          </a:p>
        </p:txBody>
      </p:sp>
    </p:spTree>
    <p:extLst>
      <p:ext uri="{BB962C8B-B14F-4D97-AF65-F5344CB8AC3E}">
        <p14:creationId xmlns:p14="http://schemas.microsoft.com/office/powerpoint/2010/main" val="1589493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D610007-E5FE-4DF6-890E-7D10D28E97E4}" type="datetime1">
              <a:rPr lang="en-US"/>
              <a:pPr>
                <a:defRPr/>
              </a:pPr>
              <a:t>3/11/2021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4D501C-6327-4F8F-9192-324277899370}" type="slidenum">
              <a:rPr lang="en-US"/>
              <a:pPr>
                <a:defRPr/>
              </a:pPr>
              <a:t>‹#›</a:t>
            </a:fld>
            <a:endParaRPr lang="en-US"/>
          </a:p>
        </p:txBody>
      </p:sp>
    </p:spTree>
    <p:extLst>
      <p:ext uri="{BB962C8B-B14F-4D97-AF65-F5344CB8AC3E}">
        <p14:creationId xmlns:p14="http://schemas.microsoft.com/office/powerpoint/2010/main" val="3263619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6AAD14-12B0-411A-85CD-152C9BCBC925}" type="datetime1">
              <a:rPr lang="en-US"/>
              <a:pPr>
                <a:defRPr/>
              </a:pPr>
              <a:t>3/11/2021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FD3AA6-ABBF-4512-8CC7-84DD04D258B9}" type="slidenum">
              <a:rPr lang="en-US"/>
              <a:pPr>
                <a:defRPr/>
              </a:pPr>
              <a:t>‹#›</a:t>
            </a:fld>
            <a:endParaRPr lang="en-US"/>
          </a:p>
        </p:txBody>
      </p:sp>
    </p:spTree>
    <p:extLst>
      <p:ext uri="{BB962C8B-B14F-4D97-AF65-F5344CB8AC3E}">
        <p14:creationId xmlns:p14="http://schemas.microsoft.com/office/powerpoint/2010/main" val="2425691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E1AE34-2BCB-42F1-9092-78B00B37D00C}" type="datetime1">
              <a:rPr lang="en-US"/>
              <a:pPr>
                <a:defRPr/>
              </a:pPr>
              <a:t>3/11/2021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17D5FE-D4E0-48AF-9873-FE06BF1991CF}" type="slidenum">
              <a:rPr lang="en-US"/>
              <a:pPr>
                <a:defRPr/>
              </a:pPr>
              <a:t>‹#›</a:t>
            </a:fld>
            <a:endParaRPr lang="en-US"/>
          </a:p>
        </p:txBody>
      </p:sp>
    </p:spTree>
    <p:extLst>
      <p:ext uri="{BB962C8B-B14F-4D97-AF65-F5344CB8AC3E}">
        <p14:creationId xmlns:p14="http://schemas.microsoft.com/office/powerpoint/2010/main" val="120558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7D63F6C-8554-41B9-AA53-7349D386DFDE}" type="datetime1">
              <a:rPr lang="en-US"/>
              <a:pPr>
                <a:defRPr/>
              </a:pPr>
              <a:t>3/11/2021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9252D2-341C-443A-A281-FD23531DC075}" type="slidenum">
              <a:rPr lang="en-US"/>
              <a:pPr>
                <a:defRPr/>
              </a:pPr>
              <a:t>‹#›</a:t>
            </a:fld>
            <a:endParaRPr lang="en-US"/>
          </a:p>
        </p:txBody>
      </p:sp>
    </p:spTree>
    <p:extLst>
      <p:ext uri="{BB962C8B-B14F-4D97-AF65-F5344CB8AC3E}">
        <p14:creationId xmlns:p14="http://schemas.microsoft.com/office/powerpoint/2010/main" val="179695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b="1"/>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10BFF19-B4F1-4781-A14B-45ACFAB8882A}" type="datetime1">
              <a:rPr lang="en-US" smtClean="0"/>
              <a:t>3/11/2021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CB4C8C-D643-463D-B684-F17A18405ECF}" type="slidenum">
              <a:rPr lang="en-US"/>
              <a:pPr>
                <a:defRPr/>
              </a:pPr>
              <a:t>‹#›</a:t>
            </a:fld>
            <a:endParaRPr lang="en-US"/>
          </a:p>
        </p:txBody>
      </p:sp>
    </p:spTree>
    <p:extLst>
      <p:ext uri="{BB962C8B-B14F-4D97-AF65-F5344CB8AC3E}">
        <p14:creationId xmlns:p14="http://schemas.microsoft.com/office/powerpoint/2010/main" val="3658523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b="1"/>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AF71F5B-5BE5-4F53-97B8-07E168014AD5}" type="datetime1">
              <a:rPr lang="en-US" smtClean="0"/>
              <a:t>3/11/2021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F9B1DD6-8F73-42A3-8FCD-A34F37214E18}" type="slidenum">
              <a:rPr lang="en-US"/>
              <a:pPr>
                <a:defRPr/>
              </a:pPr>
              <a:t>‹#›</a:t>
            </a:fld>
            <a:endParaRPr lang="en-US"/>
          </a:p>
        </p:txBody>
      </p:sp>
    </p:spTree>
    <p:extLst>
      <p:ext uri="{BB962C8B-B14F-4D97-AF65-F5344CB8AC3E}">
        <p14:creationId xmlns:p14="http://schemas.microsoft.com/office/powerpoint/2010/main" val="80474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500" b="1"/>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B2760B1-86E8-46D4-854B-3E27B2F86958}" type="datetime1">
              <a:rPr lang="en-US" smtClean="0"/>
              <a:t>3/11/2021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693CFA8-2DEA-40F1-A3B5-1DD62C481A4A}" type="slidenum">
              <a:rPr lang="en-US"/>
              <a:pPr>
                <a:defRPr/>
              </a:pPr>
              <a:t>‹#›</a:t>
            </a:fld>
            <a:endParaRPr lang="en-US"/>
          </a:p>
        </p:txBody>
      </p:sp>
    </p:spTree>
    <p:extLst>
      <p:ext uri="{BB962C8B-B14F-4D97-AF65-F5344CB8AC3E}">
        <p14:creationId xmlns:p14="http://schemas.microsoft.com/office/powerpoint/2010/main" val="972758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63D6A8D-C267-40B0-8723-656D00A3C510}" type="datetime1">
              <a:rPr lang="en-US" smtClean="0"/>
              <a:t>3/11/2021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6E4CF72-B29D-4CC5-904F-12DC7D31A0ED}" type="slidenum">
              <a:rPr lang="en-US"/>
              <a:pPr>
                <a:defRPr/>
              </a:pPr>
              <a:t>‹#›</a:t>
            </a:fld>
            <a:endParaRPr lang="en-US"/>
          </a:p>
        </p:txBody>
      </p:sp>
    </p:spTree>
    <p:extLst>
      <p:ext uri="{BB962C8B-B14F-4D97-AF65-F5344CB8AC3E}">
        <p14:creationId xmlns:p14="http://schemas.microsoft.com/office/powerpoint/2010/main" val="34063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A56642-4F84-4D41-ACC6-AE22F83746CA}" type="datetime1">
              <a:rPr lang="en-US" smtClean="0"/>
              <a:t>3/11/2021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4D501C-6327-4F8F-9192-324277899370}" type="slidenum">
              <a:rPr lang="en-US"/>
              <a:pPr>
                <a:defRPr/>
              </a:pPr>
              <a:t>‹#›</a:t>
            </a:fld>
            <a:endParaRPr lang="en-US"/>
          </a:p>
        </p:txBody>
      </p:sp>
    </p:spTree>
    <p:extLst>
      <p:ext uri="{BB962C8B-B14F-4D97-AF65-F5344CB8AC3E}">
        <p14:creationId xmlns:p14="http://schemas.microsoft.com/office/powerpoint/2010/main" val="3958974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69094C0-B8C1-4C8E-AC70-D21C788E981A}" type="datetime1">
              <a:rPr lang="en-US" smtClean="0"/>
              <a:t>3/11/2021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FD3AA6-ABBF-4512-8CC7-84DD04D258B9}" type="slidenum">
              <a:rPr lang="en-US"/>
              <a:pPr>
                <a:defRPr/>
              </a:pPr>
              <a:t>‹#›</a:t>
            </a:fld>
            <a:endParaRPr lang="en-US"/>
          </a:p>
        </p:txBody>
      </p:sp>
    </p:spTree>
    <p:extLst>
      <p:ext uri="{BB962C8B-B14F-4D97-AF65-F5344CB8AC3E}">
        <p14:creationId xmlns:p14="http://schemas.microsoft.com/office/powerpoint/2010/main" val="2306215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pPr>
              <a:defRPr/>
            </a:pPr>
            <a:fld id="{36B1B4FE-BC9B-4243-A57F-1FBB70802241}" type="datetime1">
              <a:rPr lang="en-US" smtClean="0"/>
              <a:t>3/11/2021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pPr>
              <a:defRPr/>
            </a:pPr>
            <a:fld id="{65A618A0-92D7-468C-9D35-3B06C440B6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0B385921-A91A-409C-921C-0E0EC1E750EC}" type="datetime2">
              <a:rPr lang="en-US" smtClean="0"/>
              <a:t>Thursday, March 11, 2021</a:t>
            </a:fld>
            <a:endParaRPr lang="en-US"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254514437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pPr>
              <a:defRPr/>
            </a:pPr>
            <a:fld id="{4E980923-0D49-4068-B2D6-7FC82FB843B2}" type="datetime1">
              <a:rPr lang="en-US"/>
              <a:pPr>
                <a:defRPr/>
              </a:pPr>
              <a:t>3/11/2021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pPr>
              <a:defRPr/>
            </a:pPr>
            <a:fld id="{65A618A0-92D7-468C-9D35-3B06C440B6A3}" type="slidenum">
              <a:rPr lang="en-US"/>
              <a:pPr>
                <a:defRPr/>
              </a:pPr>
              <a:t>‹#›</a:t>
            </a:fld>
            <a:endParaRPr lang="en-US"/>
          </a:p>
        </p:txBody>
      </p:sp>
    </p:spTree>
    <p:extLst>
      <p:ext uri="{BB962C8B-B14F-4D97-AF65-F5344CB8AC3E}">
        <p14:creationId xmlns:p14="http://schemas.microsoft.com/office/powerpoint/2010/main" val="33386204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slideLayout" Target="../slideLayouts/slideLayout16.xml"/><Relationship Id="rId1" Type="http://schemas.openxmlformats.org/officeDocument/2006/relationships/themeOverride" Target="../theme/themeOverride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13" Type="http://schemas.openxmlformats.org/officeDocument/2006/relationships/diagramLayout" Target="../diagrams/layout5.xml"/><Relationship Id="rId18" Type="http://schemas.openxmlformats.org/officeDocument/2006/relationships/diagramLayout" Target="../diagrams/layout6.xml"/><Relationship Id="rId26" Type="http://schemas.microsoft.com/office/2007/relationships/diagramDrawing" Target="../diagrams/drawing7.xml"/><Relationship Id="rId39" Type="http://schemas.openxmlformats.org/officeDocument/2006/relationships/diagramQuickStyle" Target="../diagrams/quickStyle10.xml"/><Relationship Id="rId21" Type="http://schemas.microsoft.com/office/2007/relationships/diagramDrawing" Target="../diagrams/drawing6.xml"/><Relationship Id="rId34" Type="http://schemas.openxmlformats.org/officeDocument/2006/relationships/diagramQuickStyle" Target="../diagrams/quickStyle9.xml"/><Relationship Id="rId42" Type="http://schemas.openxmlformats.org/officeDocument/2006/relationships/diagramData" Target="../diagrams/data11.xml"/><Relationship Id="rId47" Type="http://schemas.openxmlformats.org/officeDocument/2006/relationships/diagramData" Target="../diagrams/data12.xml"/><Relationship Id="rId50" Type="http://schemas.openxmlformats.org/officeDocument/2006/relationships/diagramColors" Target="../diagrams/colors12.xml"/><Relationship Id="rId55" Type="http://schemas.openxmlformats.org/officeDocument/2006/relationships/diagramColors" Target="../diagrams/colors13.xml"/><Relationship Id="rId7" Type="http://schemas.openxmlformats.org/officeDocument/2006/relationships/diagramData" Target="../diagrams/data4.xml"/><Relationship Id="rId2" Type="http://schemas.openxmlformats.org/officeDocument/2006/relationships/diagramData" Target="../diagrams/data3.xml"/><Relationship Id="rId16" Type="http://schemas.microsoft.com/office/2007/relationships/diagramDrawing" Target="../diagrams/drawing5.xml"/><Relationship Id="rId29" Type="http://schemas.openxmlformats.org/officeDocument/2006/relationships/diagramQuickStyle" Target="../diagrams/quickStyle8.xml"/><Relationship Id="rId11" Type="http://schemas.microsoft.com/office/2007/relationships/diagramDrawing" Target="../diagrams/drawing4.xml"/><Relationship Id="rId24" Type="http://schemas.openxmlformats.org/officeDocument/2006/relationships/diagramQuickStyle" Target="../diagrams/quickStyle7.xml"/><Relationship Id="rId32" Type="http://schemas.openxmlformats.org/officeDocument/2006/relationships/diagramData" Target="../diagrams/data9.xml"/><Relationship Id="rId37" Type="http://schemas.openxmlformats.org/officeDocument/2006/relationships/diagramData" Target="../diagrams/data10.xml"/><Relationship Id="rId40" Type="http://schemas.openxmlformats.org/officeDocument/2006/relationships/diagramColors" Target="../diagrams/colors10.xml"/><Relationship Id="rId45" Type="http://schemas.openxmlformats.org/officeDocument/2006/relationships/diagramColors" Target="../diagrams/colors11.xml"/><Relationship Id="rId53" Type="http://schemas.openxmlformats.org/officeDocument/2006/relationships/diagramLayout" Target="../diagrams/layout13.xml"/><Relationship Id="rId5" Type="http://schemas.openxmlformats.org/officeDocument/2006/relationships/diagramColors" Target="../diagrams/colors3.xml"/><Relationship Id="rId10" Type="http://schemas.openxmlformats.org/officeDocument/2006/relationships/diagramColors" Target="../diagrams/colors4.xml"/><Relationship Id="rId19" Type="http://schemas.openxmlformats.org/officeDocument/2006/relationships/diagramQuickStyle" Target="../diagrams/quickStyle6.xml"/><Relationship Id="rId31" Type="http://schemas.microsoft.com/office/2007/relationships/diagramDrawing" Target="../diagrams/drawing8.xml"/><Relationship Id="rId44" Type="http://schemas.openxmlformats.org/officeDocument/2006/relationships/diagramQuickStyle" Target="../diagrams/quickStyle11.xml"/><Relationship Id="rId52" Type="http://schemas.openxmlformats.org/officeDocument/2006/relationships/diagramData" Target="../diagrams/data13.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 Id="rId22" Type="http://schemas.openxmlformats.org/officeDocument/2006/relationships/diagramData" Target="../diagrams/data7.xml"/><Relationship Id="rId27" Type="http://schemas.openxmlformats.org/officeDocument/2006/relationships/diagramData" Target="../diagrams/data8.xml"/><Relationship Id="rId30" Type="http://schemas.openxmlformats.org/officeDocument/2006/relationships/diagramColors" Target="../diagrams/colors8.xml"/><Relationship Id="rId35" Type="http://schemas.openxmlformats.org/officeDocument/2006/relationships/diagramColors" Target="../diagrams/colors9.xml"/><Relationship Id="rId43" Type="http://schemas.openxmlformats.org/officeDocument/2006/relationships/diagramLayout" Target="../diagrams/layout11.xml"/><Relationship Id="rId48" Type="http://schemas.openxmlformats.org/officeDocument/2006/relationships/diagramLayout" Target="../diagrams/layout12.xml"/><Relationship Id="rId56" Type="http://schemas.microsoft.com/office/2007/relationships/diagramDrawing" Target="../diagrams/drawing13.xml"/><Relationship Id="rId8" Type="http://schemas.openxmlformats.org/officeDocument/2006/relationships/diagramLayout" Target="../diagrams/layout4.xml"/><Relationship Id="rId51" Type="http://schemas.microsoft.com/office/2007/relationships/diagramDrawing" Target="../diagrams/drawing12.xml"/><Relationship Id="rId3" Type="http://schemas.openxmlformats.org/officeDocument/2006/relationships/diagramLayout" Target="../diagrams/layout3.xml"/><Relationship Id="rId12" Type="http://schemas.openxmlformats.org/officeDocument/2006/relationships/diagramData" Target="../diagrams/data5.xml"/><Relationship Id="rId17" Type="http://schemas.openxmlformats.org/officeDocument/2006/relationships/diagramData" Target="../diagrams/data6.xml"/><Relationship Id="rId25" Type="http://schemas.openxmlformats.org/officeDocument/2006/relationships/diagramColors" Target="../diagrams/colors7.xml"/><Relationship Id="rId33" Type="http://schemas.openxmlformats.org/officeDocument/2006/relationships/diagramLayout" Target="../diagrams/layout9.xml"/><Relationship Id="rId38" Type="http://schemas.openxmlformats.org/officeDocument/2006/relationships/diagramLayout" Target="../diagrams/layout10.xml"/><Relationship Id="rId46" Type="http://schemas.microsoft.com/office/2007/relationships/diagramDrawing" Target="../diagrams/drawing11.xml"/><Relationship Id="rId20" Type="http://schemas.openxmlformats.org/officeDocument/2006/relationships/diagramColors" Target="../diagrams/colors6.xml"/><Relationship Id="rId41" Type="http://schemas.microsoft.com/office/2007/relationships/diagramDrawing" Target="../diagrams/drawing10.xml"/><Relationship Id="rId54" Type="http://schemas.openxmlformats.org/officeDocument/2006/relationships/diagramQuickStyle" Target="../diagrams/quickStyle13.xml"/><Relationship Id="rId1" Type="http://schemas.openxmlformats.org/officeDocument/2006/relationships/slideLayout" Target="../slideLayouts/slideLayout15.xml"/><Relationship Id="rId6" Type="http://schemas.microsoft.com/office/2007/relationships/diagramDrawing" Target="../diagrams/drawing3.xml"/><Relationship Id="rId15" Type="http://schemas.openxmlformats.org/officeDocument/2006/relationships/diagramColors" Target="../diagrams/colors5.xml"/><Relationship Id="rId23" Type="http://schemas.openxmlformats.org/officeDocument/2006/relationships/diagramLayout" Target="../diagrams/layout7.xml"/><Relationship Id="rId28" Type="http://schemas.openxmlformats.org/officeDocument/2006/relationships/diagramLayout" Target="../diagrams/layout8.xml"/><Relationship Id="rId36" Type="http://schemas.microsoft.com/office/2007/relationships/diagramDrawing" Target="../diagrams/drawing9.xml"/><Relationship Id="rId49" Type="http://schemas.openxmlformats.org/officeDocument/2006/relationships/diagramQuickStyle" Target="../diagrams/quickStyle12.xml"/></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http://inapcache.boston.com/universal/site_graphics/blogs/bigpicture/sandy/bp1.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2" y="-1"/>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26">
            <a:extLst>
              <a:ext uri="{FF2B5EF4-FFF2-40B4-BE49-F238E27FC236}">
                <a16:creationId xmlns:a16="http://schemas.microsoft.com/office/drawing/2014/main" id="{541CEA24-8518-4C08-A11E-B7E64FB31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699899"/>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493B6B-4FED-4B90-BD52-FF941E2AA31F}"/>
              </a:ext>
            </a:extLst>
          </p:cNvPr>
          <p:cNvSpPr>
            <a:spLocks noGrp="1"/>
          </p:cNvSpPr>
          <p:nvPr>
            <p:ph type="title"/>
          </p:nvPr>
        </p:nvSpPr>
        <p:spPr>
          <a:xfrm>
            <a:off x="3336539" y="1645557"/>
            <a:ext cx="4947486" cy="2127287"/>
          </a:xfrm>
        </p:spPr>
        <p:txBody>
          <a:bodyPr vert="horz" lIns="91440" tIns="45720" rIns="91440" bIns="45720" rtlCol="0" anchor="b">
            <a:normAutofit fontScale="90000"/>
          </a:bodyPr>
          <a:lstStyle/>
          <a:p>
            <a:pPr algn="l" eaLnBrk="1" hangingPunct="1">
              <a:lnSpc>
                <a:spcPct val="90000"/>
              </a:lnSpc>
            </a:pPr>
            <a:r>
              <a:rPr lang="en-US" sz="4200" kern="1200" dirty="0">
                <a:solidFill>
                  <a:srgbClr val="800000"/>
                </a:solidFill>
                <a:latin typeface="+mj-lt"/>
                <a:ea typeface="+mj-ea"/>
                <a:cs typeface="+mj-cs"/>
              </a:rPr>
              <a:t>Drought Management – A multi pronged approach</a:t>
            </a:r>
          </a:p>
        </p:txBody>
      </p:sp>
      <p:cxnSp>
        <p:nvCxnSpPr>
          <p:cNvPr id="29" name="Straight Connector 28">
            <a:extLst>
              <a:ext uri="{FF2B5EF4-FFF2-40B4-BE49-F238E27FC236}">
                <a16:creationId xmlns:a16="http://schemas.microsoft.com/office/drawing/2014/main" id="{5D28AB17-F6FA-4C53-B3E3-D0A39D4A33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AA74EAB-FD76-4F40-A962-CEADC3054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425172"/>
            <a:ext cx="1102057" cy="469534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8" name="Graphic 7" descr="Rainy scene">
            <a:extLst>
              <a:ext uri="{FF2B5EF4-FFF2-40B4-BE49-F238E27FC236}">
                <a16:creationId xmlns:a16="http://schemas.microsoft.com/office/drawing/2014/main" id="{FC2D8B9E-19E4-4716-94D7-86D8A6F379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174" y="3294720"/>
            <a:ext cx="2817207" cy="2817207"/>
          </a:xfrm>
          <a:prstGeom prst="rect">
            <a:avLst/>
          </a:prstGeom>
        </p:spPr>
      </p:pic>
      <p:sp>
        <p:nvSpPr>
          <p:cNvPr id="3" name="TextBox 2">
            <a:extLst>
              <a:ext uri="{FF2B5EF4-FFF2-40B4-BE49-F238E27FC236}">
                <a16:creationId xmlns:a16="http://schemas.microsoft.com/office/drawing/2014/main" id="{CAE52E16-1EB2-4AF0-B202-E1375150D7B7}"/>
              </a:ext>
            </a:extLst>
          </p:cNvPr>
          <p:cNvSpPr txBox="1"/>
          <p:nvPr/>
        </p:nvSpPr>
        <p:spPr>
          <a:xfrm>
            <a:off x="4430499" y="4789715"/>
            <a:ext cx="3875292" cy="1015663"/>
          </a:xfrm>
          <a:prstGeom prst="rect">
            <a:avLst/>
          </a:prstGeom>
          <a:noFill/>
        </p:spPr>
        <p:txBody>
          <a:bodyPr wrap="square" rtlCol="0">
            <a:spAutoFit/>
          </a:bodyPr>
          <a:lstStyle/>
          <a:p>
            <a:pPr algn="r"/>
            <a:r>
              <a:rPr lang="en-US" sz="2000" dirty="0">
                <a:latin typeface="+mn-lt"/>
              </a:rPr>
              <a:t>VANDANA RAO</a:t>
            </a:r>
            <a:br>
              <a:rPr lang="en-US" sz="2000" dirty="0">
                <a:latin typeface="+mn-lt"/>
              </a:rPr>
            </a:br>
            <a:r>
              <a:rPr lang="en-US" sz="2000" dirty="0">
                <a:latin typeface="+mn-lt"/>
              </a:rPr>
              <a:t>Director of Water Policy</a:t>
            </a:r>
          </a:p>
          <a:p>
            <a:pPr algn="r"/>
            <a:r>
              <a:rPr lang="en-US" sz="2000" dirty="0">
                <a:latin typeface="+mn-lt"/>
              </a:rPr>
              <a:t>MA Energy &amp; Environmental Affairs</a:t>
            </a:r>
          </a:p>
        </p:txBody>
      </p:sp>
      <p:sp>
        <p:nvSpPr>
          <p:cNvPr id="4" name="TextBox 3">
            <a:extLst>
              <a:ext uri="{FF2B5EF4-FFF2-40B4-BE49-F238E27FC236}">
                <a16:creationId xmlns:a16="http://schemas.microsoft.com/office/drawing/2014/main" id="{A7E08D83-941B-43BA-9630-D819E9441833}"/>
              </a:ext>
            </a:extLst>
          </p:cNvPr>
          <p:cNvSpPr txBox="1"/>
          <p:nvPr/>
        </p:nvSpPr>
        <p:spPr>
          <a:xfrm>
            <a:off x="6825349" y="6303334"/>
            <a:ext cx="1676392" cy="369332"/>
          </a:xfrm>
          <a:prstGeom prst="rect">
            <a:avLst/>
          </a:prstGeom>
          <a:noFill/>
        </p:spPr>
        <p:txBody>
          <a:bodyPr wrap="square" rtlCol="0">
            <a:spAutoFit/>
          </a:bodyPr>
          <a:lstStyle/>
          <a:p>
            <a:pPr algn="r"/>
            <a:r>
              <a:rPr lang="en-US" sz="1800" dirty="0">
                <a:latin typeface="Angsana New" panose="02020603050405020304" pitchFamily="18" charset="-34"/>
                <a:cs typeface="Angsana New" panose="02020603050405020304" pitchFamily="18" charset="-34"/>
              </a:rPr>
              <a:t>March 11, 2021</a:t>
            </a:r>
          </a:p>
        </p:txBody>
      </p:sp>
    </p:spTree>
    <p:extLst>
      <p:ext uri="{BB962C8B-B14F-4D97-AF65-F5344CB8AC3E}">
        <p14:creationId xmlns:p14="http://schemas.microsoft.com/office/powerpoint/2010/main" val="3271466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64545" y="106734"/>
            <a:ext cx="8229600" cy="733892"/>
          </a:xfrm>
        </p:spPr>
        <p:txBody>
          <a:bodyPr>
            <a:normAutofit/>
          </a:bodyPr>
          <a:lstStyle/>
          <a:p>
            <a:r>
              <a:rPr lang="en-US" sz="3200" dirty="0">
                <a:solidFill>
                  <a:srgbClr val="0617BA"/>
                </a:solidFill>
              </a:rPr>
              <a:t>Our most severe drought since the 1960s</a:t>
            </a:r>
          </a:p>
        </p:txBody>
      </p:sp>
      <p:sp>
        <p:nvSpPr>
          <p:cNvPr id="5" name="Text Placeholder 4"/>
          <p:cNvSpPr>
            <a:spLocks noGrp="1"/>
          </p:cNvSpPr>
          <p:nvPr>
            <p:ph type="body" idx="1"/>
          </p:nvPr>
        </p:nvSpPr>
        <p:spPr>
          <a:xfrm>
            <a:off x="537883" y="1075765"/>
            <a:ext cx="2487705" cy="639762"/>
          </a:xfrm>
          <a:solidFill>
            <a:schemeClr val="bg2">
              <a:lumMod val="25000"/>
            </a:schemeClr>
          </a:solidFill>
        </p:spPr>
        <p:txBody>
          <a:bodyPr anchor="ctr">
            <a:normAutofit/>
          </a:bodyPr>
          <a:lstStyle/>
          <a:p>
            <a:pPr algn="ctr"/>
            <a:r>
              <a:rPr lang="en-US" sz="1588" dirty="0">
                <a:solidFill>
                  <a:schemeClr val="bg1"/>
                </a:solidFill>
              </a:rPr>
              <a:t>Mattapoisett River September 2016</a:t>
            </a:r>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34283" y="1897495"/>
            <a:ext cx="2084294" cy="2489095"/>
          </a:xfrm>
          <a:prstGeom prst="rect">
            <a:avLst/>
          </a:prstGeom>
          <a:ln w="25400" cap="sq">
            <a:solidFill>
              <a:srgbClr val="000000"/>
            </a:solidFill>
            <a:miter lim="800000"/>
          </a:ln>
          <a:effectLst>
            <a:outerShdw blurRad="57150" dist="50800" dir="2700000" algn="tl" rotWithShape="0">
              <a:srgbClr val="000000">
                <a:alpha val="40000"/>
              </a:srgbClr>
            </a:outerShdw>
          </a:effectLst>
        </p:spPr>
      </p:pic>
      <p:sp>
        <p:nvSpPr>
          <p:cNvPr id="7" name="Text Placeholder 6"/>
          <p:cNvSpPr>
            <a:spLocks noGrp="1"/>
          </p:cNvSpPr>
          <p:nvPr>
            <p:ph type="body" sz="quarter" idx="3"/>
          </p:nvPr>
        </p:nvSpPr>
        <p:spPr>
          <a:xfrm>
            <a:off x="6084102" y="1114375"/>
            <a:ext cx="2561343" cy="609600"/>
          </a:xfrm>
          <a:solidFill>
            <a:schemeClr val="bg2">
              <a:lumMod val="25000"/>
            </a:schemeClr>
          </a:solidFill>
        </p:spPr>
        <p:txBody>
          <a:bodyPr anchor="ctr">
            <a:normAutofit/>
          </a:bodyPr>
          <a:lstStyle/>
          <a:p>
            <a:pPr algn="ctr"/>
            <a:r>
              <a:rPr lang="en-US" sz="1588" dirty="0">
                <a:solidFill>
                  <a:schemeClr val="bg1"/>
                </a:solidFill>
              </a:rPr>
              <a:t>Cambridge Reservoir </a:t>
            </a:r>
            <a:br>
              <a:rPr lang="en-US" sz="1588" dirty="0">
                <a:solidFill>
                  <a:schemeClr val="bg1"/>
                </a:solidFill>
              </a:rPr>
            </a:br>
            <a:r>
              <a:rPr lang="en-US" sz="1588" dirty="0">
                <a:solidFill>
                  <a:schemeClr val="bg1"/>
                </a:solidFill>
              </a:rPr>
              <a:t>Fall 2016</a:t>
            </a:r>
          </a:p>
        </p:txBody>
      </p:sp>
      <p:pic>
        <p:nvPicPr>
          <p:cNvPr id="10" name="Content Placeholder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153985" y="1931471"/>
            <a:ext cx="2489095" cy="2489095"/>
          </a:xfrm>
          <a:prstGeom prst="rect">
            <a:avLst/>
          </a:prstGeom>
          <a:ln w="25400" cap="sq">
            <a:solidFill>
              <a:srgbClr val="000000"/>
            </a:solidFill>
            <a:miter lim="800000"/>
          </a:ln>
          <a:effectLst>
            <a:outerShdw blurRad="57150" dist="50800" dir="2700000" algn="tl" rotWithShape="0">
              <a:srgbClr val="000000">
                <a:alpha val="40000"/>
              </a:srgbClr>
            </a:outerShdw>
          </a:effectLst>
        </p:spPr>
      </p:pic>
      <p:pic>
        <p:nvPicPr>
          <p:cNvPr id="1026" name="Picture 2" descr="https://www.ipswichriver.org/wp-content/uploads/2010/03/Martins-brook_atvs_SS_cover-to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013" y="4621729"/>
            <a:ext cx="2767258" cy="183286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8" name="Text Placeholder 4"/>
          <p:cNvSpPr txBox="1">
            <a:spLocks/>
          </p:cNvSpPr>
          <p:nvPr/>
        </p:nvSpPr>
        <p:spPr>
          <a:xfrm>
            <a:off x="299922" y="4502712"/>
            <a:ext cx="2353234" cy="639762"/>
          </a:xfrm>
          <a:prstGeom prst="rect">
            <a:avLst/>
          </a:prstGeom>
          <a:solidFill>
            <a:schemeClr val="bg2">
              <a:lumMod val="25000"/>
            </a:schemeClr>
          </a:solidFill>
        </p:spPr>
        <p:txBody>
          <a:bodyPr vert="horz" lIns="80682" tIns="40341" rIns="80682" bIns="40341" rtlCol="0" anchor="ctr">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r>
              <a:rPr lang="en-US" sz="1588" dirty="0">
                <a:solidFill>
                  <a:schemeClr val="bg1"/>
                </a:solidFill>
              </a:rPr>
              <a:t>Martins Brook</a:t>
            </a:r>
          </a:p>
          <a:p>
            <a:pPr algn="ctr"/>
            <a:r>
              <a:rPr lang="en-US" sz="1588" dirty="0">
                <a:solidFill>
                  <a:schemeClr val="bg1"/>
                </a:solidFill>
              </a:rPr>
              <a:t>Fall 2016</a:t>
            </a:r>
          </a:p>
        </p:txBody>
      </p:sp>
      <p:pic>
        <p:nvPicPr>
          <p:cNvPr id="12" name="Picture 2" descr="Image result for massachusetts drought 2016 2017">
            <a:extLst>
              <a:ext uri="{FF2B5EF4-FFF2-40B4-BE49-F238E27FC236}">
                <a16:creationId xmlns:a16="http://schemas.microsoft.com/office/drawing/2014/main" id="{1CC80F72-E697-4638-86C2-D3B044E0443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571" b="24076"/>
          <a:stretch/>
        </p:blipFill>
        <p:spPr bwMode="auto">
          <a:xfrm>
            <a:off x="5795428" y="4808385"/>
            <a:ext cx="2989907" cy="169451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4" name="Text Placeholder 6">
            <a:extLst>
              <a:ext uri="{FF2B5EF4-FFF2-40B4-BE49-F238E27FC236}">
                <a16:creationId xmlns:a16="http://schemas.microsoft.com/office/drawing/2014/main" id="{09C66A5F-31B7-4E24-A3FC-C97EB599A257}"/>
              </a:ext>
            </a:extLst>
          </p:cNvPr>
          <p:cNvSpPr txBox="1">
            <a:spLocks/>
          </p:cNvSpPr>
          <p:nvPr/>
        </p:nvSpPr>
        <p:spPr>
          <a:xfrm>
            <a:off x="3934619" y="5767171"/>
            <a:ext cx="2154343" cy="609600"/>
          </a:xfrm>
          <a:prstGeom prst="rect">
            <a:avLst/>
          </a:prstGeom>
          <a:solidFill>
            <a:schemeClr val="bg2">
              <a:lumMod val="25000"/>
            </a:schemeClr>
          </a:solidFill>
        </p:spPr>
        <p:txBody>
          <a:bodyPr vert="horz" lIns="91440" tIns="45720" rIns="91440" bIns="45720" rtlCol="0" anchor="ctr">
            <a:normAutofit/>
          </a:bodyPr>
          <a:lstStyle>
            <a:lvl1pPr marL="0" indent="0" algn="ctr" defTabSz="914400" rtl="0" eaLnBrk="1" latinLnBrk="0" hangingPunct="1">
              <a:spcBef>
                <a:spcPct val="20000"/>
              </a:spcBef>
              <a:buClr>
                <a:schemeClr val="accent1">
                  <a:lumMod val="60000"/>
                  <a:lumOff val="40000"/>
                </a:schemeClr>
              </a:buClr>
              <a:buFont typeface="Arial" pitchFamily="34" charset="0"/>
              <a:buNone/>
              <a:defRPr sz="2400" b="1" kern="1200">
                <a:solidFill>
                  <a:schemeClr val="tx2"/>
                </a:solidFill>
                <a:latin typeface="+mn-lt"/>
                <a:ea typeface="+mn-ea"/>
                <a:cs typeface="+mn-cs"/>
              </a:defRPr>
            </a:lvl1pPr>
            <a:lvl2pPr marL="457200" indent="0" algn="l" defTabSz="914400" rtl="0" eaLnBrk="1" latinLnBrk="0" hangingPunct="1">
              <a:spcBef>
                <a:spcPct val="20000"/>
              </a:spcBef>
              <a:buClr>
                <a:schemeClr val="accent1">
                  <a:lumMod val="60000"/>
                  <a:lumOff val="40000"/>
                </a:schemeClr>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2"/>
              </a:buClr>
              <a:buFont typeface="Arial" pitchFamily="34" charset="0"/>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4"/>
              </a:buClr>
              <a:buFont typeface="Arial" pitchFamily="34" charset="0"/>
              <a:buNone/>
              <a:defRPr sz="1600" b="1"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5"/>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Clr>
                <a:schemeClr val="accent6"/>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6"/>
              </a:buClr>
              <a:buFont typeface="Arial" pitchFamily="34" charset="0"/>
              <a:buNone/>
              <a:defRPr sz="1600" b="1" kern="1200">
                <a:solidFill>
                  <a:schemeClr val="tx1"/>
                </a:solidFill>
                <a:latin typeface="+mn-lt"/>
                <a:ea typeface="+mn-ea"/>
                <a:cs typeface="+mn-cs"/>
              </a:defRPr>
            </a:lvl9pPr>
          </a:lstStyle>
          <a:p>
            <a:pPr fontAlgn="auto">
              <a:spcAft>
                <a:spcPts val="0"/>
              </a:spcAft>
            </a:pPr>
            <a:r>
              <a:rPr lang="en-US" sz="1588" dirty="0">
                <a:solidFill>
                  <a:schemeClr val="bg1"/>
                </a:solidFill>
              </a:rPr>
              <a:t>Scituate Reservoir </a:t>
            </a:r>
            <a:br>
              <a:rPr lang="en-US" sz="1588" dirty="0">
                <a:solidFill>
                  <a:schemeClr val="bg1"/>
                </a:solidFill>
              </a:rPr>
            </a:br>
            <a:r>
              <a:rPr lang="en-US" sz="1588" dirty="0">
                <a:solidFill>
                  <a:schemeClr val="bg1"/>
                </a:solidFill>
              </a:rPr>
              <a:t>2016</a:t>
            </a:r>
          </a:p>
        </p:txBody>
      </p:sp>
      <p:sp>
        <p:nvSpPr>
          <p:cNvPr id="16" name="Rectangle 15">
            <a:extLst>
              <a:ext uri="{FF2B5EF4-FFF2-40B4-BE49-F238E27FC236}">
                <a16:creationId xmlns:a16="http://schemas.microsoft.com/office/drawing/2014/main" id="{9CBA47F4-8918-4B2D-A683-04764F49825F}"/>
              </a:ext>
            </a:extLst>
          </p:cNvPr>
          <p:cNvSpPr/>
          <p:nvPr/>
        </p:nvSpPr>
        <p:spPr>
          <a:xfrm>
            <a:off x="3410010" y="2226813"/>
            <a:ext cx="2257019" cy="2209800"/>
          </a:xfrm>
          <a:prstGeom prst="rect">
            <a:avLst/>
          </a:prstGeom>
          <a:blipFill>
            <a:blip r:embed="rId7" cstate="print">
              <a:extLst>
                <a:ext uri="{28A0092B-C50C-407E-A947-70E740481C1C}">
                  <a14:useLocalDpi xmlns:a14="http://schemas.microsoft.com/office/drawing/2010/main" val="0"/>
                </a:ext>
              </a:extLst>
            </a:blip>
            <a:srcRect/>
            <a:stretch>
              <a:fillRect l="-7000" r="-7000"/>
            </a:stretch>
          </a:blipFill>
          <a:ln>
            <a:solidFill>
              <a:schemeClr val="tx1"/>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8" name="Text Placeholder 6">
            <a:extLst>
              <a:ext uri="{FF2B5EF4-FFF2-40B4-BE49-F238E27FC236}">
                <a16:creationId xmlns:a16="http://schemas.microsoft.com/office/drawing/2014/main" id="{75D48854-10D4-4CF7-9090-96997256D1C8}"/>
              </a:ext>
            </a:extLst>
          </p:cNvPr>
          <p:cNvSpPr txBox="1">
            <a:spLocks/>
          </p:cNvSpPr>
          <p:nvPr/>
        </p:nvSpPr>
        <p:spPr>
          <a:xfrm>
            <a:off x="3398104" y="1518519"/>
            <a:ext cx="2213731" cy="609600"/>
          </a:xfrm>
          <a:prstGeom prst="rect">
            <a:avLst/>
          </a:prstGeom>
          <a:solidFill>
            <a:schemeClr val="bg2">
              <a:lumMod val="25000"/>
            </a:schemeClr>
          </a:solidFill>
        </p:spPr>
        <p:txBody>
          <a:bodyPr vert="horz" lIns="91440" tIns="45720" rIns="91440" bIns="45720" rtlCol="0" anchor="ctr">
            <a:normAutofit/>
          </a:bodyPr>
          <a:lstStyle>
            <a:lvl1pPr marL="0" indent="0" algn="ctr" defTabSz="914400" rtl="0" eaLnBrk="1" latinLnBrk="0" hangingPunct="1">
              <a:spcBef>
                <a:spcPct val="20000"/>
              </a:spcBef>
              <a:buClr>
                <a:schemeClr val="accent1">
                  <a:lumMod val="60000"/>
                  <a:lumOff val="40000"/>
                </a:schemeClr>
              </a:buClr>
              <a:buFont typeface="Arial" pitchFamily="34" charset="0"/>
              <a:buNone/>
              <a:defRPr sz="2400" b="1" kern="1200">
                <a:solidFill>
                  <a:schemeClr val="tx2"/>
                </a:solidFill>
                <a:latin typeface="+mn-lt"/>
                <a:ea typeface="+mn-ea"/>
                <a:cs typeface="+mn-cs"/>
              </a:defRPr>
            </a:lvl1pPr>
            <a:lvl2pPr marL="457200" indent="0" algn="l" defTabSz="914400" rtl="0" eaLnBrk="1" latinLnBrk="0" hangingPunct="1">
              <a:spcBef>
                <a:spcPct val="20000"/>
              </a:spcBef>
              <a:buClr>
                <a:schemeClr val="accent1">
                  <a:lumMod val="60000"/>
                  <a:lumOff val="40000"/>
                </a:schemeClr>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2"/>
              </a:buClr>
              <a:buFont typeface="Arial" pitchFamily="34" charset="0"/>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4"/>
              </a:buClr>
              <a:buFont typeface="Arial" pitchFamily="34" charset="0"/>
              <a:buNone/>
              <a:defRPr sz="1600" b="1"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5"/>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Clr>
                <a:schemeClr val="accent6"/>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6"/>
              </a:buClr>
              <a:buFont typeface="Arial" pitchFamily="34" charset="0"/>
              <a:buNone/>
              <a:defRPr sz="1600" b="1" kern="1200">
                <a:solidFill>
                  <a:schemeClr val="tx1"/>
                </a:solidFill>
                <a:latin typeface="+mn-lt"/>
                <a:ea typeface="+mn-ea"/>
                <a:cs typeface="+mn-cs"/>
              </a:defRPr>
            </a:lvl9pPr>
          </a:lstStyle>
          <a:p>
            <a:pPr fontAlgn="auto">
              <a:spcAft>
                <a:spcPts val="0"/>
              </a:spcAft>
            </a:pPr>
            <a:r>
              <a:rPr lang="en-US" sz="1588" dirty="0" err="1">
                <a:solidFill>
                  <a:schemeClr val="bg1"/>
                </a:solidFill>
              </a:rPr>
              <a:t>Quabbin</a:t>
            </a:r>
            <a:r>
              <a:rPr lang="en-US" sz="1588" dirty="0">
                <a:solidFill>
                  <a:schemeClr val="bg1"/>
                </a:solidFill>
              </a:rPr>
              <a:t> Reservoir </a:t>
            </a:r>
            <a:br>
              <a:rPr lang="en-US" sz="1588" dirty="0">
                <a:solidFill>
                  <a:schemeClr val="bg1"/>
                </a:solidFill>
              </a:rPr>
            </a:br>
            <a:r>
              <a:rPr lang="en-US" sz="1588" dirty="0">
                <a:solidFill>
                  <a:schemeClr val="bg1"/>
                </a:solidFill>
              </a:rPr>
              <a:t>September 2016</a:t>
            </a:r>
          </a:p>
        </p:txBody>
      </p:sp>
    </p:spTree>
    <p:extLst>
      <p:ext uri="{BB962C8B-B14F-4D97-AF65-F5344CB8AC3E}">
        <p14:creationId xmlns:p14="http://schemas.microsoft.com/office/powerpoint/2010/main" val="255384823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3412" y="1047149"/>
            <a:ext cx="3073978" cy="1163782"/>
          </a:xfrm>
          <a:ln>
            <a:noFill/>
          </a:ln>
        </p:spPr>
        <p:txBody>
          <a:bodyPr>
            <a:noAutofit/>
          </a:bodyPr>
          <a:lstStyle/>
          <a:p>
            <a:r>
              <a:rPr lang="en-US" sz="3200" dirty="0">
                <a:solidFill>
                  <a:srgbClr val="0617BA"/>
                </a:solidFill>
              </a:rPr>
              <a:t>The Drought of 2016 - 2017</a:t>
            </a:r>
          </a:p>
        </p:txBody>
      </p:sp>
      <p:graphicFrame>
        <p:nvGraphicFramePr>
          <p:cNvPr id="10" name="Content Placeholder 9"/>
          <p:cNvGraphicFramePr>
            <a:graphicFrameLocks noGrp="1"/>
          </p:cNvGraphicFramePr>
          <p:nvPr>
            <p:ph sz="half" idx="1"/>
          </p:nvPr>
        </p:nvGraphicFramePr>
        <p:xfrm>
          <a:off x="5311589" y="470648"/>
          <a:ext cx="1882390" cy="2316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p:cNvGraphicFramePr/>
          <p:nvPr/>
        </p:nvGraphicFramePr>
        <p:xfrm>
          <a:off x="7194375" y="470648"/>
          <a:ext cx="1882390" cy="23167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2" name="Diagram 31"/>
          <p:cNvGraphicFramePr/>
          <p:nvPr>
            <p:extLst>
              <p:ext uri="{D42A27DB-BD31-4B8C-83A1-F6EECF244321}">
                <p14:modId xmlns:p14="http://schemas.microsoft.com/office/powerpoint/2010/main" val="1864107708"/>
              </p:ext>
            </p:extLst>
          </p:nvPr>
        </p:nvGraphicFramePr>
        <p:xfrm>
          <a:off x="806823" y="4585972"/>
          <a:ext cx="1830399" cy="209346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33" name="Diagram 32"/>
          <p:cNvGraphicFramePr/>
          <p:nvPr>
            <p:extLst>
              <p:ext uri="{D42A27DB-BD31-4B8C-83A1-F6EECF244321}">
                <p14:modId xmlns:p14="http://schemas.microsoft.com/office/powerpoint/2010/main" val="424212272"/>
              </p:ext>
            </p:extLst>
          </p:nvPr>
        </p:nvGraphicFramePr>
        <p:xfrm>
          <a:off x="2891118" y="4541353"/>
          <a:ext cx="1830399" cy="209346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34" name="Diagram 33"/>
          <p:cNvGraphicFramePr/>
          <p:nvPr>
            <p:extLst>
              <p:ext uri="{D42A27DB-BD31-4B8C-83A1-F6EECF244321}">
                <p14:modId xmlns:p14="http://schemas.microsoft.com/office/powerpoint/2010/main" val="80079628"/>
              </p:ext>
            </p:extLst>
          </p:nvPr>
        </p:nvGraphicFramePr>
        <p:xfrm>
          <a:off x="4908176" y="4527906"/>
          <a:ext cx="1830399" cy="209346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5" name="Diagram 34"/>
          <p:cNvGraphicFramePr/>
          <p:nvPr>
            <p:extLst>
              <p:ext uri="{D42A27DB-BD31-4B8C-83A1-F6EECF244321}">
                <p14:modId xmlns:p14="http://schemas.microsoft.com/office/powerpoint/2010/main" val="618637448"/>
              </p:ext>
            </p:extLst>
          </p:nvPr>
        </p:nvGraphicFramePr>
        <p:xfrm>
          <a:off x="6842954" y="4527906"/>
          <a:ext cx="1830399" cy="209346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28" name="Diagram 27"/>
          <p:cNvGraphicFramePr/>
          <p:nvPr>
            <p:extLst>
              <p:ext uri="{D42A27DB-BD31-4B8C-83A1-F6EECF244321}">
                <p14:modId xmlns:p14="http://schemas.microsoft.com/office/powerpoint/2010/main" val="4148010392"/>
              </p:ext>
            </p:extLst>
          </p:nvPr>
        </p:nvGraphicFramePr>
        <p:xfrm>
          <a:off x="403412" y="2594006"/>
          <a:ext cx="2165114" cy="2337311"/>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29" name="Diagram 28"/>
          <p:cNvGraphicFramePr/>
          <p:nvPr>
            <p:extLst>
              <p:ext uri="{D42A27DB-BD31-4B8C-83A1-F6EECF244321}">
                <p14:modId xmlns:p14="http://schemas.microsoft.com/office/powerpoint/2010/main" val="52307347"/>
              </p:ext>
            </p:extLst>
          </p:nvPr>
        </p:nvGraphicFramePr>
        <p:xfrm>
          <a:off x="2622177" y="2600351"/>
          <a:ext cx="2165114" cy="2337311"/>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graphicFrame>
        <p:nvGraphicFramePr>
          <p:cNvPr id="30" name="Diagram 29"/>
          <p:cNvGraphicFramePr/>
          <p:nvPr>
            <p:extLst>
              <p:ext uri="{D42A27DB-BD31-4B8C-83A1-F6EECF244321}">
                <p14:modId xmlns:p14="http://schemas.microsoft.com/office/powerpoint/2010/main" val="189002092"/>
              </p:ext>
            </p:extLst>
          </p:nvPr>
        </p:nvGraphicFramePr>
        <p:xfrm>
          <a:off x="4706471" y="2593117"/>
          <a:ext cx="2165114" cy="2337311"/>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graphicFrame>
        <p:nvGraphicFramePr>
          <p:cNvPr id="9" name="Diagram 8"/>
          <p:cNvGraphicFramePr/>
          <p:nvPr>
            <p:extLst>
              <p:ext uri="{D42A27DB-BD31-4B8C-83A1-F6EECF244321}">
                <p14:modId xmlns:p14="http://schemas.microsoft.com/office/powerpoint/2010/main" val="2940060337"/>
              </p:ext>
            </p:extLst>
          </p:nvPr>
        </p:nvGraphicFramePr>
        <p:xfrm>
          <a:off x="3370004" y="490313"/>
          <a:ext cx="1963409" cy="2384019"/>
        </p:xfrm>
        <a:graphic>
          <a:graphicData uri="http://schemas.openxmlformats.org/drawingml/2006/diagram">
            <dgm:relIds xmlns:dgm="http://schemas.openxmlformats.org/drawingml/2006/diagram" xmlns:r="http://schemas.openxmlformats.org/officeDocument/2006/relationships" r:dm="rId47" r:lo="rId48" r:qs="rId49" r:cs="rId50"/>
          </a:graphicData>
        </a:graphic>
      </p:graphicFrame>
      <p:graphicFrame>
        <p:nvGraphicFramePr>
          <p:cNvPr id="31" name="Diagram 30"/>
          <p:cNvGraphicFramePr/>
          <p:nvPr>
            <p:extLst>
              <p:ext uri="{D42A27DB-BD31-4B8C-83A1-F6EECF244321}">
                <p14:modId xmlns:p14="http://schemas.microsoft.com/office/powerpoint/2010/main" val="1101813672"/>
              </p:ext>
            </p:extLst>
          </p:nvPr>
        </p:nvGraphicFramePr>
        <p:xfrm>
          <a:off x="6777180" y="2600351"/>
          <a:ext cx="2165114" cy="2337311"/>
        </p:xfrm>
        <a:graphic>
          <a:graphicData uri="http://schemas.openxmlformats.org/drawingml/2006/diagram">
            <dgm:relIds xmlns:dgm="http://schemas.openxmlformats.org/drawingml/2006/diagram" xmlns:r="http://schemas.openxmlformats.org/officeDocument/2006/relationships" r:dm="rId52" r:lo="rId53" r:qs="rId54" r:cs="rId55"/>
          </a:graphicData>
        </a:graphic>
      </p:graphicFrame>
    </p:spTree>
    <p:extLst>
      <p:ext uri="{BB962C8B-B14F-4D97-AF65-F5344CB8AC3E}">
        <p14:creationId xmlns:p14="http://schemas.microsoft.com/office/powerpoint/2010/main" val="1136392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4"/>
          <p:cNvSpPr txBox="1">
            <a:spLocks noChangeArrowheads="1"/>
          </p:cNvSpPr>
          <p:nvPr/>
        </p:nvSpPr>
        <p:spPr bwMode="auto">
          <a:xfrm>
            <a:off x="2895600" y="1443038"/>
            <a:ext cx="14128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Arial" charset="0"/>
            </a:endParaRPr>
          </a:p>
        </p:txBody>
      </p:sp>
      <p:pic>
        <p:nvPicPr>
          <p:cNvPr id="5" name="Picture 4">
            <a:extLst>
              <a:ext uri="{FF2B5EF4-FFF2-40B4-BE49-F238E27FC236}">
                <a16:creationId xmlns:a16="http://schemas.microsoft.com/office/drawing/2014/main" id="{BA233971-C25B-44FF-A748-86C5952BD977}"/>
              </a:ext>
            </a:extLst>
          </p:cNvPr>
          <p:cNvPicPr>
            <a:picLocks noChangeAspect="1"/>
          </p:cNvPicPr>
          <p:nvPr/>
        </p:nvPicPr>
        <p:blipFill rotWithShape="1">
          <a:blip r:embed="rId2"/>
          <a:srcRect l="-411" t="10741" r="-435" b="-186"/>
          <a:stretch/>
        </p:blipFill>
        <p:spPr>
          <a:xfrm>
            <a:off x="-5576" y="-2308"/>
            <a:ext cx="3585279" cy="2254294"/>
          </a:xfrm>
          <a:prstGeom prst="rect">
            <a:avLst/>
          </a:prstGeom>
        </p:spPr>
      </p:pic>
      <p:sp>
        <p:nvSpPr>
          <p:cNvPr id="12" name="TextBox 11">
            <a:extLst>
              <a:ext uri="{FF2B5EF4-FFF2-40B4-BE49-F238E27FC236}">
                <a16:creationId xmlns:a16="http://schemas.microsoft.com/office/drawing/2014/main" id="{C23D4E31-6A4E-414E-BD1C-0C4FFA998B66}"/>
              </a:ext>
            </a:extLst>
          </p:cNvPr>
          <p:cNvSpPr txBox="1"/>
          <p:nvPr/>
        </p:nvSpPr>
        <p:spPr>
          <a:xfrm>
            <a:off x="30568" y="1545866"/>
            <a:ext cx="853440" cy="707886"/>
          </a:xfrm>
          <a:prstGeom prst="rect">
            <a:avLst/>
          </a:prstGeom>
          <a:solidFill>
            <a:schemeClr val="bg1">
              <a:lumMod val="85000"/>
            </a:schemeClr>
          </a:solidFill>
        </p:spPr>
        <p:txBody>
          <a:bodyPr wrap="square" lIns="91440" tIns="45720" rIns="91440" bIns="45720" rtlCol="0" anchor="t">
            <a:spAutoFit/>
          </a:bodyPr>
          <a:lstStyle/>
          <a:p>
            <a:endParaRPr lang="en-US" sz="2000" dirty="0">
              <a:latin typeface="Arial"/>
              <a:cs typeface="Arial"/>
            </a:endParaRPr>
          </a:p>
          <a:p>
            <a:r>
              <a:rPr lang="en-US" sz="2000" dirty="0">
                <a:latin typeface="Arial"/>
                <a:cs typeface="Arial"/>
              </a:rPr>
              <a:t>May</a:t>
            </a:r>
            <a:endParaRPr lang="en-US" dirty="0">
              <a:latin typeface="Arial"/>
              <a:cs typeface="Arial"/>
            </a:endParaRPr>
          </a:p>
        </p:txBody>
      </p:sp>
      <p:pic>
        <p:nvPicPr>
          <p:cNvPr id="6" name="Picture 5">
            <a:extLst>
              <a:ext uri="{FF2B5EF4-FFF2-40B4-BE49-F238E27FC236}">
                <a16:creationId xmlns:a16="http://schemas.microsoft.com/office/drawing/2014/main" id="{3A0D0317-3412-4D9A-9A12-5B7561573269}"/>
              </a:ext>
            </a:extLst>
          </p:cNvPr>
          <p:cNvPicPr>
            <a:picLocks noChangeAspect="1"/>
          </p:cNvPicPr>
          <p:nvPr/>
        </p:nvPicPr>
        <p:blipFill>
          <a:blip r:embed="rId3"/>
          <a:stretch>
            <a:fillRect/>
          </a:stretch>
        </p:blipFill>
        <p:spPr>
          <a:xfrm>
            <a:off x="1" y="2295255"/>
            <a:ext cx="3582536" cy="2190259"/>
          </a:xfrm>
          <a:prstGeom prst="rect">
            <a:avLst/>
          </a:prstGeom>
        </p:spPr>
      </p:pic>
      <p:sp>
        <p:nvSpPr>
          <p:cNvPr id="14" name="TextBox 13">
            <a:extLst>
              <a:ext uri="{FF2B5EF4-FFF2-40B4-BE49-F238E27FC236}">
                <a16:creationId xmlns:a16="http://schemas.microsoft.com/office/drawing/2014/main" id="{5DF6E44B-9F39-4E3F-9E76-514E2DAB4399}"/>
              </a:ext>
            </a:extLst>
          </p:cNvPr>
          <p:cNvSpPr txBox="1"/>
          <p:nvPr/>
        </p:nvSpPr>
        <p:spPr>
          <a:xfrm>
            <a:off x="0" y="4088936"/>
            <a:ext cx="853440" cy="400110"/>
          </a:xfrm>
          <a:prstGeom prst="rect">
            <a:avLst/>
          </a:prstGeom>
          <a:solidFill>
            <a:schemeClr val="bg1">
              <a:lumMod val="85000"/>
            </a:schemeClr>
          </a:solidFill>
        </p:spPr>
        <p:txBody>
          <a:bodyPr wrap="square" rtlCol="0">
            <a:spAutoFit/>
          </a:bodyPr>
          <a:lstStyle/>
          <a:p>
            <a:r>
              <a:rPr lang="en-US" sz="2000" dirty="0"/>
              <a:t>June</a:t>
            </a:r>
          </a:p>
        </p:txBody>
      </p:sp>
      <p:pic>
        <p:nvPicPr>
          <p:cNvPr id="7" name="Picture 6">
            <a:extLst>
              <a:ext uri="{FF2B5EF4-FFF2-40B4-BE49-F238E27FC236}">
                <a16:creationId xmlns:a16="http://schemas.microsoft.com/office/drawing/2014/main" id="{9352AB65-4090-4F61-BA5A-27A20554EDD7}"/>
              </a:ext>
            </a:extLst>
          </p:cNvPr>
          <p:cNvPicPr>
            <a:picLocks noChangeAspect="1"/>
          </p:cNvPicPr>
          <p:nvPr/>
        </p:nvPicPr>
        <p:blipFill>
          <a:blip r:embed="rId4"/>
          <a:stretch>
            <a:fillRect/>
          </a:stretch>
        </p:blipFill>
        <p:spPr>
          <a:xfrm>
            <a:off x="1" y="4543102"/>
            <a:ext cx="3588120" cy="2230618"/>
          </a:xfrm>
          <a:prstGeom prst="rect">
            <a:avLst/>
          </a:prstGeom>
        </p:spPr>
      </p:pic>
      <p:sp>
        <p:nvSpPr>
          <p:cNvPr id="16" name="TextBox 15">
            <a:extLst>
              <a:ext uri="{FF2B5EF4-FFF2-40B4-BE49-F238E27FC236}">
                <a16:creationId xmlns:a16="http://schemas.microsoft.com/office/drawing/2014/main" id="{E1040D80-A68C-43EA-A6DC-0A342DF2A2F7}"/>
              </a:ext>
            </a:extLst>
          </p:cNvPr>
          <p:cNvSpPr txBox="1"/>
          <p:nvPr/>
        </p:nvSpPr>
        <p:spPr>
          <a:xfrm>
            <a:off x="-24384" y="6367196"/>
            <a:ext cx="1938528" cy="400110"/>
          </a:xfrm>
          <a:prstGeom prst="rect">
            <a:avLst/>
          </a:prstGeom>
          <a:solidFill>
            <a:schemeClr val="bg1">
              <a:lumMod val="85000"/>
            </a:schemeClr>
          </a:solidFill>
        </p:spPr>
        <p:txBody>
          <a:bodyPr wrap="square" rtlCol="0">
            <a:spAutoFit/>
          </a:bodyPr>
          <a:lstStyle/>
          <a:p>
            <a:r>
              <a:rPr lang="en-US" sz="2000" dirty="0"/>
              <a:t>July &amp; August</a:t>
            </a:r>
          </a:p>
        </p:txBody>
      </p:sp>
      <p:pic>
        <p:nvPicPr>
          <p:cNvPr id="9" name="Picture 8">
            <a:extLst>
              <a:ext uri="{FF2B5EF4-FFF2-40B4-BE49-F238E27FC236}">
                <a16:creationId xmlns:a16="http://schemas.microsoft.com/office/drawing/2014/main" id="{256F60D0-7B0E-47BF-8EB2-6696EF8EF668}"/>
              </a:ext>
            </a:extLst>
          </p:cNvPr>
          <p:cNvPicPr>
            <a:picLocks noChangeAspect="1"/>
          </p:cNvPicPr>
          <p:nvPr/>
        </p:nvPicPr>
        <p:blipFill>
          <a:blip r:embed="rId5"/>
          <a:stretch>
            <a:fillRect/>
          </a:stretch>
        </p:blipFill>
        <p:spPr>
          <a:xfrm>
            <a:off x="3632167" y="-8089"/>
            <a:ext cx="3595665" cy="2249690"/>
          </a:xfrm>
          <a:prstGeom prst="rect">
            <a:avLst/>
          </a:prstGeom>
        </p:spPr>
      </p:pic>
      <p:sp>
        <p:nvSpPr>
          <p:cNvPr id="13" name="TextBox 12">
            <a:extLst>
              <a:ext uri="{FF2B5EF4-FFF2-40B4-BE49-F238E27FC236}">
                <a16:creationId xmlns:a16="http://schemas.microsoft.com/office/drawing/2014/main" id="{5339F425-DCB0-4C1B-A95A-9BFA1148F00F}"/>
              </a:ext>
            </a:extLst>
          </p:cNvPr>
          <p:cNvSpPr txBox="1"/>
          <p:nvPr/>
        </p:nvSpPr>
        <p:spPr>
          <a:xfrm>
            <a:off x="3625387" y="1838486"/>
            <a:ext cx="1938528" cy="400110"/>
          </a:xfrm>
          <a:prstGeom prst="rect">
            <a:avLst/>
          </a:prstGeom>
          <a:solidFill>
            <a:schemeClr val="bg1">
              <a:lumMod val="85000"/>
            </a:schemeClr>
          </a:solidFill>
        </p:spPr>
        <p:txBody>
          <a:bodyPr wrap="square" lIns="91440" tIns="45720" rIns="91440" bIns="45720" rtlCol="0" anchor="t">
            <a:spAutoFit/>
          </a:bodyPr>
          <a:lstStyle/>
          <a:p>
            <a:r>
              <a:rPr lang="en-US" sz="2000" dirty="0">
                <a:latin typeface="Arial"/>
                <a:cs typeface="Arial"/>
              </a:rPr>
              <a:t>September</a:t>
            </a:r>
            <a:endParaRPr lang="en-US" sz="2000" dirty="0"/>
          </a:p>
        </p:txBody>
      </p:sp>
      <p:pic>
        <p:nvPicPr>
          <p:cNvPr id="2" name="Picture 2">
            <a:extLst>
              <a:ext uri="{FF2B5EF4-FFF2-40B4-BE49-F238E27FC236}">
                <a16:creationId xmlns:a16="http://schemas.microsoft.com/office/drawing/2014/main" id="{2A23DE0A-EB0E-44C4-981C-64356307EAB2}"/>
              </a:ext>
            </a:extLst>
          </p:cNvPr>
          <p:cNvPicPr>
            <a:picLocks noChangeAspect="1"/>
          </p:cNvPicPr>
          <p:nvPr/>
        </p:nvPicPr>
        <p:blipFill>
          <a:blip r:embed="rId6"/>
          <a:stretch>
            <a:fillRect/>
          </a:stretch>
        </p:blipFill>
        <p:spPr>
          <a:xfrm>
            <a:off x="3627863" y="2292620"/>
            <a:ext cx="3653882" cy="2233899"/>
          </a:xfrm>
          <a:prstGeom prst="rect">
            <a:avLst/>
          </a:prstGeom>
        </p:spPr>
      </p:pic>
      <p:pic>
        <p:nvPicPr>
          <p:cNvPr id="4" name="Picture 3">
            <a:extLst>
              <a:ext uri="{FF2B5EF4-FFF2-40B4-BE49-F238E27FC236}">
                <a16:creationId xmlns:a16="http://schemas.microsoft.com/office/drawing/2014/main" id="{64EBBBDA-FA7A-4A89-8E74-7ECB46B921AD}"/>
              </a:ext>
            </a:extLst>
          </p:cNvPr>
          <p:cNvPicPr>
            <a:picLocks noChangeAspect="1"/>
          </p:cNvPicPr>
          <p:nvPr/>
        </p:nvPicPr>
        <p:blipFill rotWithShape="1">
          <a:blip r:embed="rId7"/>
          <a:srcRect b="21272"/>
          <a:stretch/>
        </p:blipFill>
        <p:spPr>
          <a:xfrm>
            <a:off x="7318228" y="4088936"/>
            <a:ext cx="1730916" cy="1635265"/>
          </a:xfrm>
          <a:prstGeom prst="rect">
            <a:avLst/>
          </a:prstGeom>
        </p:spPr>
      </p:pic>
      <p:sp>
        <p:nvSpPr>
          <p:cNvPr id="18" name="TextBox 17">
            <a:extLst>
              <a:ext uri="{FF2B5EF4-FFF2-40B4-BE49-F238E27FC236}">
                <a16:creationId xmlns:a16="http://schemas.microsoft.com/office/drawing/2014/main" id="{A87328F6-515E-4882-8C71-F802E08A64BF}"/>
              </a:ext>
            </a:extLst>
          </p:cNvPr>
          <p:cNvSpPr txBox="1"/>
          <p:nvPr/>
        </p:nvSpPr>
        <p:spPr>
          <a:xfrm>
            <a:off x="3630174" y="3787696"/>
            <a:ext cx="1938528" cy="707886"/>
          </a:xfrm>
          <a:prstGeom prst="rect">
            <a:avLst/>
          </a:prstGeom>
          <a:solidFill>
            <a:schemeClr val="bg1">
              <a:lumMod val="85000"/>
            </a:schemeClr>
          </a:solidFill>
        </p:spPr>
        <p:txBody>
          <a:bodyPr wrap="square" lIns="91440" tIns="45720" rIns="91440" bIns="45720" rtlCol="0" anchor="t">
            <a:spAutoFit/>
          </a:bodyPr>
          <a:lstStyle/>
          <a:p>
            <a:endParaRPr lang="en-US" sz="2000" dirty="0">
              <a:latin typeface="Arial"/>
              <a:cs typeface="Arial"/>
            </a:endParaRPr>
          </a:p>
          <a:p>
            <a:r>
              <a:rPr lang="en-US" sz="2000" dirty="0">
                <a:latin typeface="Arial"/>
                <a:cs typeface="Arial"/>
              </a:rPr>
              <a:t>October</a:t>
            </a:r>
            <a:endParaRPr lang="en-US" sz="2000" dirty="0"/>
          </a:p>
        </p:txBody>
      </p:sp>
      <p:pic>
        <p:nvPicPr>
          <p:cNvPr id="8" name="Picture 9">
            <a:extLst>
              <a:ext uri="{FF2B5EF4-FFF2-40B4-BE49-F238E27FC236}">
                <a16:creationId xmlns:a16="http://schemas.microsoft.com/office/drawing/2014/main" id="{6D839B39-F93B-4498-AE4B-835734476D4C}"/>
              </a:ext>
            </a:extLst>
          </p:cNvPr>
          <p:cNvPicPr>
            <a:picLocks noChangeAspect="1"/>
          </p:cNvPicPr>
          <p:nvPr/>
        </p:nvPicPr>
        <p:blipFill rotWithShape="1">
          <a:blip r:embed="rId8"/>
          <a:srcRect t="8884" r="-155" b="-228"/>
          <a:stretch/>
        </p:blipFill>
        <p:spPr>
          <a:xfrm>
            <a:off x="3590692" y="4581421"/>
            <a:ext cx="3644594" cy="2224280"/>
          </a:xfrm>
          <a:prstGeom prst="rect">
            <a:avLst/>
          </a:prstGeom>
        </p:spPr>
      </p:pic>
      <p:sp>
        <p:nvSpPr>
          <p:cNvPr id="17" name="TextBox 16">
            <a:extLst>
              <a:ext uri="{FF2B5EF4-FFF2-40B4-BE49-F238E27FC236}">
                <a16:creationId xmlns:a16="http://schemas.microsoft.com/office/drawing/2014/main" id="{BACEA257-F55E-453A-9AF5-7AEE2F43AF4C}"/>
              </a:ext>
            </a:extLst>
          </p:cNvPr>
          <p:cNvSpPr txBox="1"/>
          <p:nvPr/>
        </p:nvSpPr>
        <p:spPr>
          <a:xfrm>
            <a:off x="3663765" y="5947350"/>
            <a:ext cx="1938528" cy="707886"/>
          </a:xfrm>
          <a:prstGeom prst="rect">
            <a:avLst/>
          </a:prstGeom>
          <a:solidFill>
            <a:schemeClr val="bg1">
              <a:lumMod val="85000"/>
            </a:schemeClr>
          </a:solidFill>
        </p:spPr>
        <p:txBody>
          <a:bodyPr wrap="square" lIns="91440" tIns="45720" rIns="91440" bIns="45720" rtlCol="0" anchor="t">
            <a:spAutoFit/>
          </a:bodyPr>
          <a:lstStyle/>
          <a:p>
            <a:endParaRPr lang="en-US" sz="2000" dirty="0">
              <a:latin typeface="Arial"/>
              <a:cs typeface="Arial"/>
            </a:endParaRPr>
          </a:p>
          <a:p>
            <a:r>
              <a:rPr lang="en-US" sz="2000" dirty="0">
                <a:latin typeface="Arial"/>
                <a:cs typeface="Arial"/>
              </a:rPr>
              <a:t>November</a:t>
            </a:r>
            <a:endParaRPr lang="en-US" sz="2000" dirty="0"/>
          </a:p>
        </p:txBody>
      </p:sp>
      <p:sp>
        <p:nvSpPr>
          <p:cNvPr id="19" name="Title 3">
            <a:extLst>
              <a:ext uri="{FF2B5EF4-FFF2-40B4-BE49-F238E27FC236}">
                <a16:creationId xmlns:a16="http://schemas.microsoft.com/office/drawing/2014/main" id="{D8E63F18-5435-4B45-9927-48FBF68F2BB6}"/>
              </a:ext>
            </a:extLst>
          </p:cNvPr>
          <p:cNvSpPr>
            <a:spLocks noGrp="1"/>
          </p:cNvSpPr>
          <p:nvPr>
            <p:ph type="title"/>
          </p:nvPr>
        </p:nvSpPr>
        <p:spPr>
          <a:xfrm>
            <a:off x="7327071" y="1818211"/>
            <a:ext cx="1762125" cy="1486312"/>
          </a:xfrm>
          <a:ln>
            <a:noFill/>
          </a:ln>
        </p:spPr>
        <p:txBody>
          <a:bodyPr>
            <a:noAutofit/>
          </a:bodyPr>
          <a:lstStyle/>
          <a:p>
            <a:pPr algn="ctr"/>
            <a:r>
              <a:rPr lang="en-US" sz="2900" dirty="0">
                <a:solidFill>
                  <a:srgbClr val="0617BA"/>
                </a:solidFill>
              </a:rPr>
              <a:t>The </a:t>
            </a:r>
            <a:br>
              <a:rPr lang="en-US" sz="2900" dirty="0">
                <a:solidFill>
                  <a:srgbClr val="0617BA"/>
                </a:solidFill>
              </a:rPr>
            </a:br>
            <a:r>
              <a:rPr lang="en-US" sz="2900" dirty="0">
                <a:solidFill>
                  <a:srgbClr val="0617BA"/>
                </a:solidFill>
              </a:rPr>
              <a:t>Drought </a:t>
            </a:r>
            <a:br>
              <a:rPr lang="en-US" sz="2900" dirty="0">
                <a:solidFill>
                  <a:srgbClr val="0617BA"/>
                </a:solidFill>
              </a:rPr>
            </a:br>
            <a:r>
              <a:rPr lang="en-US" sz="2900" dirty="0">
                <a:solidFill>
                  <a:srgbClr val="0617BA"/>
                </a:solidFill>
              </a:rPr>
              <a:t>of 2020</a:t>
            </a:r>
          </a:p>
        </p:txBody>
      </p:sp>
    </p:spTree>
    <p:extLst>
      <p:ext uri="{BB962C8B-B14F-4D97-AF65-F5344CB8AC3E}">
        <p14:creationId xmlns:p14="http://schemas.microsoft.com/office/powerpoint/2010/main" val="241005698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220E-5959-465B-B1F8-34EC5B6D83D6}"/>
              </a:ext>
            </a:extLst>
          </p:cNvPr>
          <p:cNvSpPr>
            <a:spLocks noGrp="1"/>
          </p:cNvSpPr>
          <p:nvPr>
            <p:ph type="title"/>
          </p:nvPr>
        </p:nvSpPr>
        <p:spPr>
          <a:xfrm>
            <a:off x="457200" y="136990"/>
            <a:ext cx="8229600" cy="877199"/>
          </a:xfrm>
        </p:spPr>
        <p:txBody>
          <a:bodyPr anchor="ctr"/>
          <a:lstStyle/>
          <a:p>
            <a:pPr algn="ctr"/>
            <a:r>
              <a:rPr lang="en-US" dirty="0">
                <a:solidFill>
                  <a:srgbClr val="0617BA"/>
                </a:solidFill>
              </a:rPr>
              <a:t>Streamflow Record Lows</a:t>
            </a:r>
          </a:p>
        </p:txBody>
      </p:sp>
      <p:graphicFrame>
        <p:nvGraphicFramePr>
          <p:cNvPr id="7" name="Table 7">
            <a:extLst>
              <a:ext uri="{FF2B5EF4-FFF2-40B4-BE49-F238E27FC236}">
                <a16:creationId xmlns:a16="http://schemas.microsoft.com/office/drawing/2014/main" id="{74C2B2C9-4CBF-42A1-B447-95ECAF9D0A1A}"/>
              </a:ext>
            </a:extLst>
          </p:cNvPr>
          <p:cNvGraphicFramePr>
            <a:graphicFrameLocks noGrp="1"/>
          </p:cNvGraphicFramePr>
          <p:nvPr>
            <p:ph idx="1"/>
            <p:extLst>
              <p:ext uri="{D42A27DB-BD31-4B8C-83A1-F6EECF244321}">
                <p14:modId xmlns:p14="http://schemas.microsoft.com/office/powerpoint/2010/main" val="1365074057"/>
              </p:ext>
            </p:extLst>
          </p:nvPr>
        </p:nvGraphicFramePr>
        <p:xfrm>
          <a:off x="432623" y="1808012"/>
          <a:ext cx="4326192" cy="4572000"/>
        </p:xfrm>
        <a:graphic>
          <a:graphicData uri="http://schemas.openxmlformats.org/drawingml/2006/table">
            <a:tbl>
              <a:tblPr firstRow="1" bandRow="1">
                <a:tableStyleId>{5C22544A-7EE6-4342-B048-85BDC9FD1C3A}</a:tableStyleId>
              </a:tblPr>
              <a:tblGrid>
                <a:gridCol w="1442064">
                  <a:extLst>
                    <a:ext uri="{9D8B030D-6E8A-4147-A177-3AD203B41FA5}">
                      <a16:colId xmlns:a16="http://schemas.microsoft.com/office/drawing/2014/main" val="2169596115"/>
                    </a:ext>
                  </a:extLst>
                </a:gridCol>
                <a:gridCol w="1442064">
                  <a:extLst>
                    <a:ext uri="{9D8B030D-6E8A-4147-A177-3AD203B41FA5}">
                      <a16:colId xmlns:a16="http://schemas.microsoft.com/office/drawing/2014/main" val="3804061007"/>
                    </a:ext>
                  </a:extLst>
                </a:gridCol>
                <a:gridCol w="1442064">
                  <a:extLst>
                    <a:ext uri="{9D8B030D-6E8A-4147-A177-3AD203B41FA5}">
                      <a16:colId xmlns:a16="http://schemas.microsoft.com/office/drawing/2014/main" val="3613722317"/>
                    </a:ext>
                  </a:extLst>
                </a:gridCol>
              </a:tblGrid>
              <a:tr h="905060">
                <a:tc>
                  <a:txBody>
                    <a:bodyPr/>
                    <a:lstStyle/>
                    <a:p>
                      <a:pPr algn="ctr"/>
                      <a:r>
                        <a:rPr lang="en-US" dirty="0"/>
                        <a:t>Month</a:t>
                      </a:r>
                    </a:p>
                  </a:txBody>
                  <a:tcPr anchor="ctr"/>
                </a:tc>
                <a:tc>
                  <a:txBody>
                    <a:bodyPr/>
                    <a:lstStyle/>
                    <a:p>
                      <a:pPr algn="ctr"/>
                      <a:r>
                        <a:rPr lang="en-US" dirty="0"/>
                        <a:t># Gages with Period Of Record Lows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Gages with SF between </a:t>
                      </a:r>
                      <a:br>
                        <a:rPr lang="en-US" dirty="0"/>
                      </a:br>
                      <a:r>
                        <a:rPr lang="en-US" dirty="0"/>
                        <a:t>2-10 Percentile</a:t>
                      </a:r>
                    </a:p>
                  </a:txBody>
                  <a:tcPr anchor="ctr"/>
                </a:tc>
                <a:extLst>
                  <a:ext uri="{0D108BD9-81ED-4DB2-BD59-A6C34878D82A}">
                    <a16:rowId xmlns:a16="http://schemas.microsoft.com/office/drawing/2014/main" val="1266596536"/>
                  </a:ext>
                </a:extLst>
              </a:tr>
              <a:tr h="362982">
                <a:tc>
                  <a:txBody>
                    <a:bodyPr/>
                    <a:lstStyle/>
                    <a:p>
                      <a:pPr algn="ctr"/>
                      <a:r>
                        <a:rPr lang="en-US" dirty="0"/>
                        <a:t>September 2016</a:t>
                      </a:r>
                    </a:p>
                  </a:txBody>
                  <a:tcPr anchor="ctr"/>
                </a:tc>
                <a:tc>
                  <a:txBody>
                    <a:bodyPr/>
                    <a:lstStyle/>
                    <a:p>
                      <a:pPr algn="ctr"/>
                      <a:r>
                        <a:rPr lang="en-US" dirty="0"/>
                        <a:t>15</a:t>
                      </a:r>
                    </a:p>
                  </a:txBody>
                  <a:tcPr anchor="ctr"/>
                </a:tc>
                <a:tc>
                  <a:txBody>
                    <a:bodyPr/>
                    <a:lstStyle/>
                    <a:p>
                      <a:pPr algn="ctr"/>
                      <a:r>
                        <a:rPr lang="en-US" dirty="0"/>
                        <a:t>41</a:t>
                      </a:r>
                    </a:p>
                  </a:txBody>
                  <a:tcPr anchor="ctr"/>
                </a:tc>
                <a:extLst>
                  <a:ext uri="{0D108BD9-81ED-4DB2-BD59-A6C34878D82A}">
                    <a16:rowId xmlns:a16="http://schemas.microsoft.com/office/drawing/2014/main" val="3809122551"/>
                  </a:ext>
                </a:extLst>
              </a:tr>
              <a:tr h="362982">
                <a:tc>
                  <a:txBody>
                    <a:bodyPr/>
                    <a:lstStyle/>
                    <a:p>
                      <a:pPr algn="ctr"/>
                      <a:r>
                        <a:rPr lang="en-US" dirty="0"/>
                        <a:t>October</a:t>
                      </a:r>
                    </a:p>
                  </a:txBody>
                  <a:tcPr anchor="ctr"/>
                </a:tc>
                <a:tc>
                  <a:txBody>
                    <a:bodyPr/>
                    <a:lstStyle/>
                    <a:p>
                      <a:pPr algn="ctr"/>
                      <a:r>
                        <a:rPr lang="en-US" dirty="0"/>
                        <a:t>2</a:t>
                      </a:r>
                    </a:p>
                  </a:txBody>
                  <a:tcPr anchor="ctr"/>
                </a:tc>
                <a:tc>
                  <a:txBody>
                    <a:bodyPr/>
                    <a:lstStyle/>
                    <a:p>
                      <a:pPr algn="ctr"/>
                      <a:r>
                        <a:rPr lang="en-US" dirty="0"/>
                        <a:t>23</a:t>
                      </a:r>
                    </a:p>
                  </a:txBody>
                  <a:tcPr anchor="ctr"/>
                </a:tc>
                <a:extLst>
                  <a:ext uri="{0D108BD9-81ED-4DB2-BD59-A6C34878D82A}">
                    <a16:rowId xmlns:a16="http://schemas.microsoft.com/office/drawing/2014/main" val="1244688915"/>
                  </a:ext>
                </a:extLst>
              </a:tr>
              <a:tr h="362982">
                <a:tc>
                  <a:txBody>
                    <a:bodyPr/>
                    <a:lstStyle/>
                    <a:p>
                      <a:pPr algn="ctr"/>
                      <a:r>
                        <a:rPr lang="en-US" dirty="0"/>
                        <a:t>November</a:t>
                      </a:r>
                    </a:p>
                  </a:txBody>
                  <a:tcPr anchor="ctr"/>
                </a:tc>
                <a:tc>
                  <a:txBody>
                    <a:bodyPr/>
                    <a:lstStyle/>
                    <a:p>
                      <a:pPr algn="ctr"/>
                      <a:r>
                        <a:rPr lang="en-US" dirty="0"/>
                        <a:t>2</a:t>
                      </a:r>
                    </a:p>
                  </a:txBody>
                  <a:tcPr anchor="ctr"/>
                </a:tc>
                <a:tc>
                  <a:txBody>
                    <a:bodyPr/>
                    <a:lstStyle/>
                    <a:p>
                      <a:pPr algn="ctr"/>
                      <a:r>
                        <a:rPr lang="en-US" dirty="0"/>
                        <a:t>30</a:t>
                      </a:r>
                    </a:p>
                  </a:txBody>
                  <a:tcPr anchor="ctr"/>
                </a:tc>
                <a:extLst>
                  <a:ext uri="{0D108BD9-81ED-4DB2-BD59-A6C34878D82A}">
                    <a16:rowId xmlns:a16="http://schemas.microsoft.com/office/drawing/2014/main" val="1260357905"/>
                  </a:ext>
                </a:extLst>
              </a:tr>
              <a:tr h="362982">
                <a:tc>
                  <a:txBody>
                    <a:bodyPr/>
                    <a:lstStyle/>
                    <a:p>
                      <a:pPr algn="ctr"/>
                      <a:r>
                        <a:rPr lang="en-US" dirty="0"/>
                        <a:t>December</a:t>
                      </a:r>
                    </a:p>
                  </a:txBody>
                  <a:tcPr anchor="ctr"/>
                </a:tc>
                <a:tc>
                  <a:txBody>
                    <a:bodyPr/>
                    <a:lstStyle/>
                    <a:p>
                      <a:pPr algn="ctr"/>
                      <a:r>
                        <a:rPr lang="en-US" dirty="0"/>
                        <a:t>1</a:t>
                      </a:r>
                    </a:p>
                  </a:txBody>
                  <a:tcPr anchor="ctr"/>
                </a:tc>
                <a:tc>
                  <a:txBody>
                    <a:bodyPr/>
                    <a:lstStyle/>
                    <a:p>
                      <a:pPr algn="ctr"/>
                      <a:r>
                        <a:rPr lang="en-US" dirty="0"/>
                        <a:t>9</a:t>
                      </a:r>
                    </a:p>
                  </a:txBody>
                  <a:tcPr anchor="ctr"/>
                </a:tc>
                <a:extLst>
                  <a:ext uri="{0D108BD9-81ED-4DB2-BD59-A6C34878D82A}">
                    <a16:rowId xmlns:a16="http://schemas.microsoft.com/office/drawing/2014/main" val="2104565419"/>
                  </a:ext>
                </a:extLst>
              </a:tr>
              <a:tr h="362982">
                <a:tc>
                  <a:txBody>
                    <a:bodyPr/>
                    <a:lstStyle/>
                    <a:p>
                      <a:pPr algn="ctr"/>
                      <a:r>
                        <a:rPr lang="en-US" dirty="0"/>
                        <a:t>January 2017</a:t>
                      </a:r>
                    </a:p>
                  </a:txBody>
                  <a:tcPr anchor="ctr"/>
                </a:tc>
                <a:tc>
                  <a:txBody>
                    <a:bodyPr/>
                    <a:lstStyle/>
                    <a:p>
                      <a:pPr algn="ctr"/>
                      <a:r>
                        <a:rPr lang="en-US" dirty="0"/>
                        <a:t>0</a:t>
                      </a:r>
                    </a:p>
                  </a:txBody>
                  <a:tcPr anchor="ctr"/>
                </a:tc>
                <a:tc>
                  <a:txBody>
                    <a:bodyPr/>
                    <a:lstStyle/>
                    <a:p>
                      <a:pPr algn="ctr"/>
                      <a:r>
                        <a:rPr lang="en-US" dirty="0"/>
                        <a:t>0</a:t>
                      </a:r>
                    </a:p>
                  </a:txBody>
                  <a:tcPr anchor="ctr"/>
                </a:tc>
                <a:extLst>
                  <a:ext uri="{0D108BD9-81ED-4DB2-BD59-A6C34878D82A}">
                    <a16:rowId xmlns:a16="http://schemas.microsoft.com/office/drawing/2014/main" val="3239819512"/>
                  </a:ext>
                </a:extLst>
              </a:tr>
              <a:tr h="362982">
                <a:tc>
                  <a:txBody>
                    <a:bodyPr/>
                    <a:lstStyle/>
                    <a:p>
                      <a:pPr algn="ctr"/>
                      <a:r>
                        <a:rPr lang="en-US" dirty="0"/>
                        <a:t>February</a:t>
                      </a:r>
                    </a:p>
                  </a:txBody>
                  <a:tcPr anchor="ctr"/>
                </a:tc>
                <a:tc>
                  <a:txBody>
                    <a:bodyPr/>
                    <a:lstStyle/>
                    <a:p>
                      <a:pPr algn="ctr"/>
                      <a:r>
                        <a:rPr lang="en-US" dirty="0"/>
                        <a:t>0</a:t>
                      </a:r>
                    </a:p>
                  </a:txBody>
                  <a:tcPr anchor="ctr"/>
                </a:tc>
                <a:tc>
                  <a:txBody>
                    <a:bodyPr/>
                    <a:lstStyle/>
                    <a:p>
                      <a:pPr algn="ctr"/>
                      <a:r>
                        <a:rPr lang="en-US" dirty="0"/>
                        <a:t>0</a:t>
                      </a:r>
                    </a:p>
                  </a:txBody>
                  <a:tcPr anchor="ctr"/>
                </a:tc>
                <a:extLst>
                  <a:ext uri="{0D108BD9-81ED-4DB2-BD59-A6C34878D82A}">
                    <a16:rowId xmlns:a16="http://schemas.microsoft.com/office/drawing/2014/main" val="4223493672"/>
                  </a:ext>
                </a:extLst>
              </a:tr>
              <a:tr h="362982">
                <a:tc>
                  <a:txBody>
                    <a:bodyPr/>
                    <a:lstStyle/>
                    <a:p>
                      <a:pPr algn="ctr"/>
                      <a:r>
                        <a:rPr lang="en-US" dirty="0"/>
                        <a:t>March</a:t>
                      </a:r>
                    </a:p>
                  </a:txBody>
                  <a:tcPr anchor="ctr"/>
                </a:tc>
                <a:tc>
                  <a:txBody>
                    <a:bodyPr/>
                    <a:lstStyle/>
                    <a:p>
                      <a:pPr algn="ctr"/>
                      <a:r>
                        <a:rPr lang="en-US" dirty="0"/>
                        <a:t>1</a:t>
                      </a:r>
                    </a:p>
                  </a:txBody>
                  <a:tcPr anchor="ctr"/>
                </a:tc>
                <a:tc>
                  <a:txBody>
                    <a:bodyPr/>
                    <a:lstStyle/>
                    <a:p>
                      <a:pPr algn="ctr"/>
                      <a:r>
                        <a:rPr lang="en-US" dirty="0"/>
                        <a:t>10</a:t>
                      </a:r>
                    </a:p>
                  </a:txBody>
                  <a:tcPr anchor="ctr"/>
                </a:tc>
                <a:extLst>
                  <a:ext uri="{0D108BD9-81ED-4DB2-BD59-A6C34878D82A}">
                    <a16:rowId xmlns:a16="http://schemas.microsoft.com/office/drawing/2014/main" val="1927041556"/>
                  </a:ext>
                </a:extLst>
              </a:tr>
            </a:tbl>
          </a:graphicData>
        </a:graphic>
      </p:graphicFrame>
      <p:sp>
        <p:nvSpPr>
          <p:cNvPr id="5" name="Footer Placeholder 4">
            <a:extLst>
              <a:ext uri="{FF2B5EF4-FFF2-40B4-BE49-F238E27FC236}">
                <a16:creationId xmlns:a16="http://schemas.microsoft.com/office/drawing/2014/main" id="{2966F537-191A-4084-89A2-D058DF7836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CFB63F-6CF0-4D19-9756-7338683B5DAA}"/>
              </a:ext>
            </a:extLst>
          </p:cNvPr>
          <p:cNvSpPr>
            <a:spLocks noGrp="1"/>
          </p:cNvSpPr>
          <p:nvPr>
            <p:ph type="sldNum" sz="quarter" idx="12"/>
          </p:nvPr>
        </p:nvSpPr>
        <p:spPr/>
        <p:txBody>
          <a:bodyPr/>
          <a:lstStyle/>
          <a:p>
            <a:fld id="{1789C0F2-17E0-497A-9BBE-0C73201AAFE3}" type="slidenum">
              <a:rPr lang="en-US" smtClean="0"/>
              <a:pPr/>
              <a:t>13</a:t>
            </a:fld>
            <a:endParaRPr lang="en-US" dirty="0"/>
          </a:p>
        </p:txBody>
      </p:sp>
      <p:graphicFrame>
        <p:nvGraphicFramePr>
          <p:cNvPr id="8" name="Table 8">
            <a:extLst>
              <a:ext uri="{FF2B5EF4-FFF2-40B4-BE49-F238E27FC236}">
                <a16:creationId xmlns:a16="http://schemas.microsoft.com/office/drawing/2014/main" id="{696C7791-F6B9-4E9F-A5CC-98BD677AA8F3}"/>
              </a:ext>
            </a:extLst>
          </p:cNvPr>
          <p:cNvGraphicFramePr>
            <a:graphicFrameLocks noGrp="1"/>
          </p:cNvGraphicFramePr>
          <p:nvPr>
            <p:extLst>
              <p:ext uri="{D42A27DB-BD31-4B8C-83A1-F6EECF244321}">
                <p14:modId xmlns:p14="http://schemas.microsoft.com/office/powerpoint/2010/main" val="81951580"/>
              </p:ext>
            </p:extLst>
          </p:nvPr>
        </p:nvGraphicFramePr>
        <p:xfrm>
          <a:off x="5029109" y="1826617"/>
          <a:ext cx="3697110" cy="3657600"/>
        </p:xfrm>
        <a:graphic>
          <a:graphicData uri="http://schemas.openxmlformats.org/drawingml/2006/table">
            <a:tbl>
              <a:tblPr firstRow="1" bandRow="1">
                <a:tableStyleId>{5C22544A-7EE6-4342-B048-85BDC9FD1C3A}</a:tableStyleId>
              </a:tblPr>
              <a:tblGrid>
                <a:gridCol w="1232370">
                  <a:extLst>
                    <a:ext uri="{9D8B030D-6E8A-4147-A177-3AD203B41FA5}">
                      <a16:colId xmlns:a16="http://schemas.microsoft.com/office/drawing/2014/main" val="3856564662"/>
                    </a:ext>
                  </a:extLst>
                </a:gridCol>
                <a:gridCol w="1232370">
                  <a:extLst>
                    <a:ext uri="{9D8B030D-6E8A-4147-A177-3AD203B41FA5}">
                      <a16:colId xmlns:a16="http://schemas.microsoft.com/office/drawing/2014/main" val="80437545"/>
                    </a:ext>
                  </a:extLst>
                </a:gridCol>
                <a:gridCol w="1232370">
                  <a:extLst>
                    <a:ext uri="{9D8B030D-6E8A-4147-A177-3AD203B41FA5}">
                      <a16:colId xmlns:a16="http://schemas.microsoft.com/office/drawing/2014/main" val="4060364242"/>
                    </a:ext>
                  </a:extLst>
                </a:gridCol>
              </a:tblGrid>
              <a:tr h="346075">
                <a:tc>
                  <a:txBody>
                    <a:bodyPr/>
                    <a:lstStyle/>
                    <a:p>
                      <a:pPr algn="ctr"/>
                      <a:r>
                        <a:rPr lang="en-US" dirty="0"/>
                        <a:t>Month</a:t>
                      </a:r>
                    </a:p>
                  </a:txBody>
                  <a:tcPr anchor="ctr"/>
                </a:tc>
                <a:tc>
                  <a:txBody>
                    <a:bodyPr/>
                    <a:lstStyle/>
                    <a:p>
                      <a:pPr algn="ctr"/>
                      <a:r>
                        <a:rPr lang="en-US" dirty="0"/>
                        <a:t># Gages with Period Of Record Lows</a:t>
                      </a:r>
                    </a:p>
                  </a:txBody>
                  <a:tcPr anchor="ctr"/>
                </a:tc>
                <a:tc>
                  <a:txBody>
                    <a:bodyPr/>
                    <a:lstStyle/>
                    <a:p>
                      <a:pPr algn="ctr"/>
                      <a:r>
                        <a:rPr lang="en-US" dirty="0"/>
                        <a:t># Gages with SF between 2-10 Percentile</a:t>
                      </a:r>
                    </a:p>
                  </a:txBody>
                  <a:tcPr anchor="ctr"/>
                </a:tc>
                <a:extLst>
                  <a:ext uri="{0D108BD9-81ED-4DB2-BD59-A6C34878D82A}">
                    <a16:rowId xmlns:a16="http://schemas.microsoft.com/office/drawing/2014/main" val="2904374042"/>
                  </a:ext>
                </a:extLst>
              </a:tr>
              <a:tr h="346075">
                <a:tc>
                  <a:txBody>
                    <a:bodyPr/>
                    <a:lstStyle/>
                    <a:p>
                      <a:pPr algn="ctr"/>
                      <a:r>
                        <a:rPr lang="en-US" dirty="0"/>
                        <a:t>June 2020</a:t>
                      </a:r>
                    </a:p>
                  </a:txBody>
                  <a:tcPr anchor="ctr"/>
                </a:tc>
                <a:tc>
                  <a:txBody>
                    <a:bodyPr/>
                    <a:lstStyle/>
                    <a:p>
                      <a:pPr algn="ctr"/>
                      <a:r>
                        <a:rPr lang="en-US" dirty="0"/>
                        <a:t>0</a:t>
                      </a:r>
                    </a:p>
                  </a:txBody>
                  <a:tcPr anchor="ctr"/>
                </a:tc>
                <a:tc>
                  <a:txBody>
                    <a:bodyPr/>
                    <a:lstStyle/>
                    <a:p>
                      <a:pPr algn="ctr"/>
                      <a:r>
                        <a:rPr lang="en-US" dirty="0"/>
                        <a:t>24</a:t>
                      </a:r>
                    </a:p>
                  </a:txBody>
                  <a:tcPr anchor="ctr"/>
                </a:tc>
                <a:extLst>
                  <a:ext uri="{0D108BD9-81ED-4DB2-BD59-A6C34878D82A}">
                    <a16:rowId xmlns:a16="http://schemas.microsoft.com/office/drawing/2014/main" val="3683746975"/>
                  </a:ext>
                </a:extLst>
              </a:tr>
              <a:tr h="346075">
                <a:tc>
                  <a:txBody>
                    <a:bodyPr/>
                    <a:lstStyle/>
                    <a:p>
                      <a:pPr algn="ctr"/>
                      <a:r>
                        <a:rPr lang="en-US" dirty="0"/>
                        <a:t>July</a:t>
                      </a:r>
                    </a:p>
                  </a:txBody>
                  <a:tcPr anchor="ctr"/>
                </a:tc>
                <a:tc>
                  <a:txBody>
                    <a:bodyPr/>
                    <a:lstStyle/>
                    <a:p>
                      <a:pPr algn="ctr"/>
                      <a:r>
                        <a:rPr lang="en-US" dirty="0"/>
                        <a:t>0</a:t>
                      </a:r>
                    </a:p>
                  </a:txBody>
                  <a:tcPr anchor="ctr"/>
                </a:tc>
                <a:tc>
                  <a:txBody>
                    <a:bodyPr/>
                    <a:lstStyle/>
                    <a:p>
                      <a:pPr algn="ctr"/>
                      <a:r>
                        <a:rPr lang="en-US" dirty="0"/>
                        <a:t>1</a:t>
                      </a:r>
                    </a:p>
                  </a:txBody>
                  <a:tcPr anchor="ctr"/>
                </a:tc>
                <a:extLst>
                  <a:ext uri="{0D108BD9-81ED-4DB2-BD59-A6C34878D82A}">
                    <a16:rowId xmlns:a16="http://schemas.microsoft.com/office/drawing/2014/main" val="2324762602"/>
                  </a:ext>
                </a:extLst>
              </a:tr>
              <a:tr h="346075">
                <a:tc>
                  <a:txBody>
                    <a:bodyPr/>
                    <a:lstStyle/>
                    <a:p>
                      <a:pPr algn="ctr"/>
                      <a:r>
                        <a:rPr lang="en-US" dirty="0"/>
                        <a:t>August</a:t>
                      </a:r>
                    </a:p>
                  </a:txBody>
                  <a:tcPr anchor="ctr"/>
                </a:tc>
                <a:tc>
                  <a:txBody>
                    <a:bodyPr/>
                    <a:lstStyle/>
                    <a:p>
                      <a:pPr algn="ctr"/>
                      <a:r>
                        <a:rPr lang="en-US" dirty="0"/>
                        <a:t>3</a:t>
                      </a:r>
                    </a:p>
                  </a:txBody>
                  <a:tcPr anchor="ctr"/>
                </a:tc>
                <a:tc>
                  <a:txBody>
                    <a:bodyPr/>
                    <a:lstStyle/>
                    <a:p>
                      <a:pPr algn="ctr"/>
                      <a:r>
                        <a:rPr lang="en-US" dirty="0"/>
                        <a:t>14</a:t>
                      </a:r>
                    </a:p>
                  </a:txBody>
                  <a:tcPr anchor="ctr"/>
                </a:tc>
                <a:extLst>
                  <a:ext uri="{0D108BD9-81ED-4DB2-BD59-A6C34878D82A}">
                    <a16:rowId xmlns:a16="http://schemas.microsoft.com/office/drawing/2014/main" val="1803598950"/>
                  </a:ext>
                </a:extLst>
              </a:tr>
              <a:tr h="346075">
                <a:tc>
                  <a:txBody>
                    <a:bodyPr/>
                    <a:lstStyle/>
                    <a:p>
                      <a:pPr algn="ctr"/>
                      <a:r>
                        <a:rPr lang="en-US" dirty="0"/>
                        <a:t>September</a:t>
                      </a:r>
                    </a:p>
                  </a:txBody>
                  <a:tcPr anchor="ctr"/>
                </a:tc>
                <a:tc>
                  <a:txBody>
                    <a:bodyPr/>
                    <a:lstStyle/>
                    <a:p>
                      <a:pPr algn="ctr"/>
                      <a:r>
                        <a:rPr lang="en-US" dirty="0"/>
                        <a:t>1</a:t>
                      </a:r>
                    </a:p>
                  </a:txBody>
                  <a:tcPr anchor="ctr"/>
                </a:tc>
                <a:tc>
                  <a:txBody>
                    <a:bodyPr/>
                    <a:lstStyle/>
                    <a:p>
                      <a:pPr algn="ctr"/>
                      <a:r>
                        <a:rPr lang="en-US" dirty="0"/>
                        <a:t>22</a:t>
                      </a:r>
                    </a:p>
                  </a:txBody>
                  <a:tcPr anchor="ctr"/>
                </a:tc>
                <a:extLst>
                  <a:ext uri="{0D108BD9-81ED-4DB2-BD59-A6C34878D82A}">
                    <a16:rowId xmlns:a16="http://schemas.microsoft.com/office/drawing/2014/main" val="3805150669"/>
                  </a:ext>
                </a:extLst>
              </a:tr>
              <a:tr h="346075">
                <a:tc>
                  <a:txBody>
                    <a:bodyPr/>
                    <a:lstStyle/>
                    <a:p>
                      <a:pPr algn="ctr"/>
                      <a:r>
                        <a:rPr lang="en-US" dirty="0"/>
                        <a:t>October</a:t>
                      </a:r>
                    </a:p>
                  </a:txBody>
                  <a:tcPr anchor="ctr"/>
                </a:tc>
                <a:tc>
                  <a:txBody>
                    <a:bodyPr/>
                    <a:lstStyle/>
                    <a:p>
                      <a:pPr algn="ctr"/>
                      <a:r>
                        <a:rPr lang="en-US" dirty="0"/>
                        <a:t>0</a:t>
                      </a:r>
                    </a:p>
                  </a:txBody>
                  <a:tcPr anchor="ctr"/>
                </a:tc>
                <a:tc>
                  <a:txBody>
                    <a:bodyPr/>
                    <a:lstStyle/>
                    <a:p>
                      <a:pPr algn="ctr"/>
                      <a:r>
                        <a:rPr lang="en-US" dirty="0"/>
                        <a:t>4</a:t>
                      </a:r>
                    </a:p>
                  </a:txBody>
                  <a:tcPr anchor="ctr"/>
                </a:tc>
                <a:extLst>
                  <a:ext uri="{0D108BD9-81ED-4DB2-BD59-A6C34878D82A}">
                    <a16:rowId xmlns:a16="http://schemas.microsoft.com/office/drawing/2014/main" val="1556368388"/>
                  </a:ext>
                </a:extLst>
              </a:tr>
              <a:tr h="346075">
                <a:tc>
                  <a:txBody>
                    <a:bodyPr/>
                    <a:lstStyle/>
                    <a:p>
                      <a:pPr algn="ctr"/>
                      <a:r>
                        <a:rPr lang="en-US" dirty="0"/>
                        <a:t>November</a:t>
                      </a:r>
                    </a:p>
                  </a:txBody>
                  <a:tcPr anchor="ctr"/>
                </a:tc>
                <a:tc>
                  <a:txBody>
                    <a:bodyPr/>
                    <a:lstStyle/>
                    <a:p>
                      <a:pPr algn="ctr"/>
                      <a:r>
                        <a:rPr lang="en-US" dirty="0"/>
                        <a:t>0</a:t>
                      </a:r>
                    </a:p>
                  </a:txBody>
                  <a:tcPr anchor="ctr"/>
                </a:tc>
                <a:tc>
                  <a:txBody>
                    <a:bodyPr/>
                    <a:lstStyle/>
                    <a:p>
                      <a:pPr algn="ctr"/>
                      <a:r>
                        <a:rPr lang="en-US" dirty="0"/>
                        <a:t>0</a:t>
                      </a:r>
                    </a:p>
                  </a:txBody>
                  <a:tcPr anchor="ctr"/>
                </a:tc>
                <a:extLst>
                  <a:ext uri="{0D108BD9-81ED-4DB2-BD59-A6C34878D82A}">
                    <a16:rowId xmlns:a16="http://schemas.microsoft.com/office/drawing/2014/main" val="913811705"/>
                  </a:ext>
                </a:extLst>
              </a:tr>
            </a:tbl>
          </a:graphicData>
        </a:graphic>
      </p:graphicFrame>
      <p:sp>
        <p:nvSpPr>
          <p:cNvPr id="9" name="Rectangle 8">
            <a:extLst>
              <a:ext uri="{FF2B5EF4-FFF2-40B4-BE49-F238E27FC236}">
                <a16:creationId xmlns:a16="http://schemas.microsoft.com/office/drawing/2014/main" id="{86B25275-F148-49CC-8917-CAF0EAF08E08}"/>
              </a:ext>
            </a:extLst>
          </p:cNvPr>
          <p:cNvSpPr/>
          <p:nvPr/>
        </p:nvSpPr>
        <p:spPr>
          <a:xfrm>
            <a:off x="1366684" y="1160216"/>
            <a:ext cx="2349910" cy="36512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2016-2017 Drought</a:t>
            </a:r>
          </a:p>
        </p:txBody>
      </p:sp>
      <p:sp>
        <p:nvSpPr>
          <p:cNvPr id="10" name="Rectangle 9">
            <a:extLst>
              <a:ext uri="{FF2B5EF4-FFF2-40B4-BE49-F238E27FC236}">
                <a16:creationId xmlns:a16="http://schemas.microsoft.com/office/drawing/2014/main" id="{ADA0CA8B-755F-4EA4-9723-C1CD3C30DF55}"/>
              </a:ext>
            </a:extLst>
          </p:cNvPr>
          <p:cNvSpPr/>
          <p:nvPr/>
        </p:nvSpPr>
        <p:spPr>
          <a:xfrm>
            <a:off x="5643717" y="1154398"/>
            <a:ext cx="2349910" cy="36512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2020 Drought</a:t>
            </a:r>
          </a:p>
        </p:txBody>
      </p:sp>
    </p:spTree>
    <p:extLst>
      <p:ext uri="{BB962C8B-B14F-4D97-AF65-F5344CB8AC3E}">
        <p14:creationId xmlns:p14="http://schemas.microsoft.com/office/powerpoint/2010/main" val="855927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220E-5959-465B-B1F8-34EC5B6D83D6}"/>
              </a:ext>
            </a:extLst>
          </p:cNvPr>
          <p:cNvSpPr>
            <a:spLocks noGrp="1"/>
          </p:cNvSpPr>
          <p:nvPr>
            <p:ph type="title"/>
          </p:nvPr>
        </p:nvSpPr>
        <p:spPr>
          <a:xfrm>
            <a:off x="457200" y="-69490"/>
            <a:ext cx="8229600" cy="1143000"/>
          </a:xfrm>
        </p:spPr>
        <p:txBody>
          <a:bodyPr anchor="ctr"/>
          <a:lstStyle/>
          <a:p>
            <a:pPr algn="ctr"/>
            <a:r>
              <a:rPr lang="en-US" dirty="0">
                <a:solidFill>
                  <a:srgbClr val="0617BA"/>
                </a:solidFill>
              </a:rPr>
              <a:t>Groundwater Record Lows</a:t>
            </a:r>
          </a:p>
        </p:txBody>
      </p:sp>
      <p:graphicFrame>
        <p:nvGraphicFramePr>
          <p:cNvPr id="7" name="Table 7">
            <a:extLst>
              <a:ext uri="{FF2B5EF4-FFF2-40B4-BE49-F238E27FC236}">
                <a16:creationId xmlns:a16="http://schemas.microsoft.com/office/drawing/2014/main" id="{74C2B2C9-4CBF-42A1-B447-95ECAF9D0A1A}"/>
              </a:ext>
            </a:extLst>
          </p:cNvPr>
          <p:cNvGraphicFramePr>
            <a:graphicFrameLocks noGrp="1"/>
          </p:cNvGraphicFramePr>
          <p:nvPr>
            <p:ph idx="1"/>
            <p:extLst>
              <p:ext uri="{D42A27DB-BD31-4B8C-83A1-F6EECF244321}">
                <p14:modId xmlns:p14="http://schemas.microsoft.com/office/powerpoint/2010/main" val="3665869284"/>
              </p:ext>
            </p:extLst>
          </p:nvPr>
        </p:nvGraphicFramePr>
        <p:xfrm>
          <a:off x="677333" y="1788349"/>
          <a:ext cx="3522134" cy="3474720"/>
        </p:xfrm>
        <a:graphic>
          <a:graphicData uri="http://schemas.openxmlformats.org/drawingml/2006/table">
            <a:tbl>
              <a:tblPr firstRow="1" bandRow="1">
                <a:tableStyleId>{5C22544A-7EE6-4342-B048-85BDC9FD1C3A}</a:tableStyleId>
              </a:tblPr>
              <a:tblGrid>
                <a:gridCol w="1761067">
                  <a:extLst>
                    <a:ext uri="{9D8B030D-6E8A-4147-A177-3AD203B41FA5}">
                      <a16:colId xmlns:a16="http://schemas.microsoft.com/office/drawing/2014/main" val="2169596115"/>
                    </a:ext>
                  </a:extLst>
                </a:gridCol>
                <a:gridCol w="1761067">
                  <a:extLst>
                    <a:ext uri="{9D8B030D-6E8A-4147-A177-3AD203B41FA5}">
                      <a16:colId xmlns:a16="http://schemas.microsoft.com/office/drawing/2014/main" val="3804061007"/>
                    </a:ext>
                  </a:extLst>
                </a:gridCol>
              </a:tblGrid>
              <a:tr h="905060">
                <a:tc>
                  <a:txBody>
                    <a:bodyPr/>
                    <a:lstStyle/>
                    <a:p>
                      <a:pPr algn="ctr"/>
                      <a:r>
                        <a:rPr lang="en-US" dirty="0"/>
                        <a:t>Month</a:t>
                      </a:r>
                    </a:p>
                  </a:txBody>
                  <a:tcPr anchor="ctr"/>
                </a:tc>
                <a:tc>
                  <a:txBody>
                    <a:bodyPr/>
                    <a:lstStyle/>
                    <a:p>
                      <a:pPr algn="ctr"/>
                      <a:r>
                        <a:rPr lang="en-US" dirty="0"/>
                        <a:t># Wells with Period Of Record Lows</a:t>
                      </a:r>
                    </a:p>
                  </a:txBody>
                  <a:tcPr anchor="ctr"/>
                </a:tc>
                <a:extLst>
                  <a:ext uri="{0D108BD9-81ED-4DB2-BD59-A6C34878D82A}">
                    <a16:rowId xmlns:a16="http://schemas.microsoft.com/office/drawing/2014/main" val="1266596536"/>
                  </a:ext>
                </a:extLst>
              </a:tr>
              <a:tr h="362982">
                <a:tc>
                  <a:txBody>
                    <a:bodyPr/>
                    <a:lstStyle/>
                    <a:p>
                      <a:pPr algn="ctr"/>
                      <a:r>
                        <a:rPr lang="en-US" dirty="0"/>
                        <a:t>September 2016</a:t>
                      </a:r>
                    </a:p>
                  </a:txBody>
                  <a:tcPr anchor="ctr"/>
                </a:tc>
                <a:tc>
                  <a:txBody>
                    <a:bodyPr/>
                    <a:lstStyle/>
                    <a:p>
                      <a:pPr algn="ctr"/>
                      <a:r>
                        <a:rPr lang="en-US" dirty="0"/>
                        <a:t>14</a:t>
                      </a:r>
                    </a:p>
                  </a:txBody>
                  <a:tcPr anchor="ctr"/>
                </a:tc>
                <a:extLst>
                  <a:ext uri="{0D108BD9-81ED-4DB2-BD59-A6C34878D82A}">
                    <a16:rowId xmlns:a16="http://schemas.microsoft.com/office/drawing/2014/main" val="3809122551"/>
                  </a:ext>
                </a:extLst>
              </a:tr>
              <a:tr h="362982">
                <a:tc>
                  <a:txBody>
                    <a:bodyPr/>
                    <a:lstStyle/>
                    <a:p>
                      <a:pPr algn="ctr"/>
                      <a:r>
                        <a:rPr lang="en-US" dirty="0"/>
                        <a:t>October</a:t>
                      </a:r>
                    </a:p>
                  </a:txBody>
                  <a:tcPr anchor="ctr"/>
                </a:tc>
                <a:tc>
                  <a:txBody>
                    <a:bodyPr/>
                    <a:lstStyle/>
                    <a:p>
                      <a:pPr algn="ctr"/>
                      <a:r>
                        <a:rPr lang="en-US" dirty="0"/>
                        <a:t>13</a:t>
                      </a:r>
                    </a:p>
                  </a:txBody>
                  <a:tcPr anchor="ctr"/>
                </a:tc>
                <a:extLst>
                  <a:ext uri="{0D108BD9-81ED-4DB2-BD59-A6C34878D82A}">
                    <a16:rowId xmlns:a16="http://schemas.microsoft.com/office/drawing/2014/main" val="1244688915"/>
                  </a:ext>
                </a:extLst>
              </a:tr>
              <a:tr h="362982">
                <a:tc>
                  <a:txBody>
                    <a:bodyPr/>
                    <a:lstStyle/>
                    <a:p>
                      <a:pPr algn="ctr"/>
                      <a:r>
                        <a:rPr lang="en-US" dirty="0"/>
                        <a:t>November</a:t>
                      </a:r>
                    </a:p>
                  </a:txBody>
                  <a:tcPr anchor="ctr"/>
                </a:tc>
                <a:tc>
                  <a:txBody>
                    <a:bodyPr/>
                    <a:lstStyle/>
                    <a:p>
                      <a:pPr algn="ctr"/>
                      <a:r>
                        <a:rPr lang="en-US" dirty="0"/>
                        <a:t>8</a:t>
                      </a:r>
                    </a:p>
                  </a:txBody>
                  <a:tcPr anchor="ctr"/>
                </a:tc>
                <a:extLst>
                  <a:ext uri="{0D108BD9-81ED-4DB2-BD59-A6C34878D82A}">
                    <a16:rowId xmlns:a16="http://schemas.microsoft.com/office/drawing/2014/main" val="1260357905"/>
                  </a:ext>
                </a:extLst>
              </a:tr>
              <a:tr h="362982">
                <a:tc>
                  <a:txBody>
                    <a:bodyPr/>
                    <a:lstStyle/>
                    <a:p>
                      <a:pPr algn="ctr"/>
                      <a:r>
                        <a:rPr lang="en-US" dirty="0"/>
                        <a:t>December</a:t>
                      </a:r>
                    </a:p>
                  </a:txBody>
                  <a:tcPr anchor="ctr"/>
                </a:tc>
                <a:tc>
                  <a:txBody>
                    <a:bodyPr/>
                    <a:lstStyle/>
                    <a:p>
                      <a:pPr algn="ctr"/>
                      <a:r>
                        <a:rPr lang="en-US" dirty="0"/>
                        <a:t>6</a:t>
                      </a:r>
                    </a:p>
                  </a:txBody>
                  <a:tcPr anchor="ctr"/>
                </a:tc>
                <a:extLst>
                  <a:ext uri="{0D108BD9-81ED-4DB2-BD59-A6C34878D82A}">
                    <a16:rowId xmlns:a16="http://schemas.microsoft.com/office/drawing/2014/main" val="2104565419"/>
                  </a:ext>
                </a:extLst>
              </a:tr>
              <a:tr h="362982">
                <a:tc>
                  <a:txBody>
                    <a:bodyPr/>
                    <a:lstStyle/>
                    <a:p>
                      <a:pPr algn="ctr"/>
                      <a:r>
                        <a:rPr lang="en-US" dirty="0"/>
                        <a:t>January 2017</a:t>
                      </a:r>
                    </a:p>
                  </a:txBody>
                  <a:tcPr anchor="ctr"/>
                </a:tc>
                <a:tc>
                  <a:txBody>
                    <a:bodyPr/>
                    <a:lstStyle/>
                    <a:p>
                      <a:pPr algn="ctr"/>
                      <a:r>
                        <a:rPr lang="en-US" dirty="0"/>
                        <a:t>4</a:t>
                      </a:r>
                    </a:p>
                  </a:txBody>
                  <a:tcPr anchor="ctr"/>
                </a:tc>
                <a:extLst>
                  <a:ext uri="{0D108BD9-81ED-4DB2-BD59-A6C34878D82A}">
                    <a16:rowId xmlns:a16="http://schemas.microsoft.com/office/drawing/2014/main" val="3239819512"/>
                  </a:ext>
                </a:extLst>
              </a:tr>
              <a:tr h="362982">
                <a:tc>
                  <a:txBody>
                    <a:bodyPr/>
                    <a:lstStyle/>
                    <a:p>
                      <a:pPr algn="ctr"/>
                      <a:r>
                        <a:rPr lang="en-US" dirty="0"/>
                        <a:t>February</a:t>
                      </a:r>
                    </a:p>
                  </a:txBody>
                  <a:tcPr anchor="ctr"/>
                </a:tc>
                <a:tc>
                  <a:txBody>
                    <a:bodyPr/>
                    <a:lstStyle/>
                    <a:p>
                      <a:pPr algn="ctr"/>
                      <a:r>
                        <a:rPr lang="en-US" dirty="0"/>
                        <a:t>3</a:t>
                      </a:r>
                    </a:p>
                  </a:txBody>
                  <a:tcPr anchor="ctr"/>
                </a:tc>
                <a:extLst>
                  <a:ext uri="{0D108BD9-81ED-4DB2-BD59-A6C34878D82A}">
                    <a16:rowId xmlns:a16="http://schemas.microsoft.com/office/drawing/2014/main" val="4223493672"/>
                  </a:ext>
                </a:extLst>
              </a:tr>
              <a:tr h="362982">
                <a:tc>
                  <a:txBody>
                    <a:bodyPr/>
                    <a:lstStyle/>
                    <a:p>
                      <a:pPr algn="ctr"/>
                      <a:r>
                        <a:rPr lang="en-US" dirty="0"/>
                        <a:t>March</a:t>
                      </a:r>
                    </a:p>
                  </a:txBody>
                  <a:tcPr anchor="ctr"/>
                </a:tc>
                <a:tc>
                  <a:txBody>
                    <a:bodyPr/>
                    <a:lstStyle/>
                    <a:p>
                      <a:pPr algn="ctr"/>
                      <a:r>
                        <a:rPr lang="en-US" dirty="0"/>
                        <a:t>2</a:t>
                      </a:r>
                    </a:p>
                  </a:txBody>
                  <a:tcPr anchor="ctr"/>
                </a:tc>
                <a:extLst>
                  <a:ext uri="{0D108BD9-81ED-4DB2-BD59-A6C34878D82A}">
                    <a16:rowId xmlns:a16="http://schemas.microsoft.com/office/drawing/2014/main" val="1927041556"/>
                  </a:ext>
                </a:extLst>
              </a:tr>
            </a:tbl>
          </a:graphicData>
        </a:graphic>
      </p:graphicFrame>
      <p:sp>
        <p:nvSpPr>
          <p:cNvPr id="5" name="Footer Placeholder 4">
            <a:extLst>
              <a:ext uri="{FF2B5EF4-FFF2-40B4-BE49-F238E27FC236}">
                <a16:creationId xmlns:a16="http://schemas.microsoft.com/office/drawing/2014/main" id="{2966F537-191A-4084-89A2-D058DF7836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CFB63F-6CF0-4D19-9756-7338683B5DAA}"/>
              </a:ext>
            </a:extLst>
          </p:cNvPr>
          <p:cNvSpPr>
            <a:spLocks noGrp="1"/>
          </p:cNvSpPr>
          <p:nvPr>
            <p:ph type="sldNum" sz="quarter" idx="12"/>
          </p:nvPr>
        </p:nvSpPr>
        <p:spPr/>
        <p:txBody>
          <a:bodyPr/>
          <a:lstStyle/>
          <a:p>
            <a:fld id="{1789C0F2-17E0-497A-9BBE-0C73201AAFE3}" type="slidenum">
              <a:rPr lang="en-US" smtClean="0"/>
              <a:pPr/>
              <a:t>14</a:t>
            </a:fld>
            <a:endParaRPr lang="en-US" dirty="0"/>
          </a:p>
        </p:txBody>
      </p:sp>
      <p:graphicFrame>
        <p:nvGraphicFramePr>
          <p:cNvPr id="8" name="Table 8">
            <a:extLst>
              <a:ext uri="{FF2B5EF4-FFF2-40B4-BE49-F238E27FC236}">
                <a16:creationId xmlns:a16="http://schemas.microsoft.com/office/drawing/2014/main" id="{696C7791-F6B9-4E9F-A5CC-98BD677AA8F3}"/>
              </a:ext>
            </a:extLst>
          </p:cNvPr>
          <p:cNvGraphicFramePr>
            <a:graphicFrameLocks noGrp="1"/>
          </p:cNvGraphicFramePr>
          <p:nvPr>
            <p:extLst>
              <p:ext uri="{D42A27DB-BD31-4B8C-83A1-F6EECF244321}">
                <p14:modId xmlns:p14="http://schemas.microsoft.com/office/powerpoint/2010/main" val="1652916087"/>
              </p:ext>
            </p:extLst>
          </p:nvPr>
        </p:nvGraphicFramePr>
        <p:xfrm>
          <a:off x="4989691" y="1778509"/>
          <a:ext cx="3048000" cy="31089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856564662"/>
                    </a:ext>
                  </a:extLst>
                </a:gridCol>
                <a:gridCol w="1524000">
                  <a:extLst>
                    <a:ext uri="{9D8B030D-6E8A-4147-A177-3AD203B41FA5}">
                      <a16:colId xmlns:a16="http://schemas.microsoft.com/office/drawing/2014/main" val="80437545"/>
                    </a:ext>
                  </a:extLst>
                </a:gridCol>
              </a:tblGrid>
              <a:tr h="346075">
                <a:tc>
                  <a:txBody>
                    <a:bodyPr/>
                    <a:lstStyle/>
                    <a:p>
                      <a:pPr algn="ctr"/>
                      <a:r>
                        <a:rPr lang="en-US" dirty="0"/>
                        <a:t>Month</a:t>
                      </a:r>
                    </a:p>
                  </a:txBody>
                  <a:tcPr anchor="ctr"/>
                </a:tc>
                <a:tc>
                  <a:txBody>
                    <a:bodyPr/>
                    <a:lstStyle/>
                    <a:p>
                      <a:pPr algn="ctr"/>
                      <a:r>
                        <a:rPr lang="en-US" dirty="0"/>
                        <a:t># Wells with Period Of Record Lows</a:t>
                      </a:r>
                    </a:p>
                  </a:txBody>
                  <a:tcPr anchor="ctr"/>
                </a:tc>
                <a:extLst>
                  <a:ext uri="{0D108BD9-81ED-4DB2-BD59-A6C34878D82A}">
                    <a16:rowId xmlns:a16="http://schemas.microsoft.com/office/drawing/2014/main" val="2904374042"/>
                  </a:ext>
                </a:extLst>
              </a:tr>
              <a:tr h="346075">
                <a:tc>
                  <a:txBody>
                    <a:bodyPr/>
                    <a:lstStyle/>
                    <a:p>
                      <a:pPr algn="ctr"/>
                      <a:r>
                        <a:rPr lang="en-US" dirty="0"/>
                        <a:t>June 2020</a:t>
                      </a:r>
                    </a:p>
                  </a:txBody>
                  <a:tcPr anchor="ctr"/>
                </a:tc>
                <a:tc>
                  <a:txBody>
                    <a:bodyPr/>
                    <a:lstStyle/>
                    <a:p>
                      <a:pPr algn="ctr"/>
                      <a:r>
                        <a:rPr lang="en-US" dirty="0"/>
                        <a:t>4</a:t>
                      </a:r>
                    </a:p>
                  </a:txBody>
                  <a:tcPr anchor="ctr"/>
                </a:tc>
                <a:extLst>
                  <a:ext uri="{0D108BD9-81ED-4DB2-BD59-A6C34878D82A}">
                    <a16:rowId xmlns:a16="http://schemas.microsoft.com/office/drawing/2014/main" val="3683746975"/>
                  </a:ext>
                </a:extLst>
              </a:tr>
              <a:tr h="346075">
                <a:tc>
                  <a:txBody>
                    <a:bodyPr/>
                    <a:lstStyle/>
                    <a:p>
                      <a:pPr algn="ctr"/>
                      <a:r>
                        <a:rPr lang="en-US" dirty="0"/>
                        <a:t>July</a:t>
                      </a:r>
                    </a:p>
                  </a:txBody>
                  <a:tcPr anchor="ctr"/>
                </a:tc>
                <a:tc>
                  <a:txBody>
                    <a:bodyPr/>
                    <a:lstStyle/>
                    <a:p>
                      <a:pPr algn="ctr"/>
                      <a:r>
                        <a:rPr lang="en-US" dirty="0"/>
                        <a:t>1</a:t>
                      </a:r>
                    </a:p>
                  </a:txBody>
                  <a:tcPr anchor="ctr"/>
                </a:tc>
                <a:extLst>
                  <a:ext uri="{0D108BD9-81ED-4DB2-BD59-A6C34878D82A}">
                    <a16:rowId xmlns:a16="http://schemas.microsoft.com/office/drawing/2014/main" val="2324762602"/>
                  </a:ext>
                </a:extLst>
              </a:tr>
              <a:tr h="346075">
                <a:tc>
                  <a:txBody>
                    <a:bodyPr/>
                    <a:lstStyle/>
                    <a:p>
                      <a:pPr algn="ctr"/>
                      <a:r>
                        <a:rPr lang="en-US" dirty="0"/>
                        <a:t>August</a:t>
                      </a:r>
                    </a:p>
                  </a:txBody>
                  <a:tcPr anchor="ctr"/>
                </a:tc>
                <a:tc>
                  <a:txBody>
                    <a:bodyPr/>
                    <a:lstStyle/>
                    <a:p>
                      <a:pPr algn="ctr"/>
                      <a:r>
                        <a:rPr lang="en-US" dirty="0"/>
                        <a:t>2</a:t>
                      </a:r>
                    </a:p>
                  </a:txBody>
                  <a:tcPr anchor="ctr"/>
                </a:tc>
                <a:extLst>
                  <a:ext uri="{0D108BD9-81ED-4DB2-BD59-A6C34878D82A}">
                    <a16:rowId xmlns:a16="http://schemas.microsoft.com/office/drawing/2014/main" val="1803598950"/>
                  </a:ext>
                </a:extLst>
              </a:tr>
              <a:tr h="346075">
                <a:tc>
                  <a:txBody>
                    <a:bodyPr/>
                    <a:lstStyle/>
                    <a:p>
                      <a:pPr algn="ctr"/>
                      <a:r>
                        <a:rPr lang="en-US" dirty="0"/>
                        <a:t>September</a:t>
                      </a:r>
                    </a:p>
                  </a:txBody>
                  <a:tcPr anchor="ctr"/>
                </a:tc>
                <a:tc>
                  <a:txBody>
                    <a:bodyPr/>
                    <a:lstStyle/>
                    <a:p>
                      <a:pPr algn="ctr"/>
                      <a:r>
                        <a:rPr lang="en-US" dirty="0"/>
                        <a:t>6</a:t>
                      </a:r>
                    </a:p>
                  </a:txBody>
                  <a:tcPr anchor="ctr"/>
                </a:tc>
                <a:extLst>
                  <a:ext uri="{0D108BD9-81ED-4DB2-BD59-A6C34878D82A}">
                    <a16:rowId xmlns:a16="http://schemas.microsoft.com/office/drawing/2014/main" val="3805150669"/>
                  </a:ext>
                </a:extLst>
              </a:tr>
              <a:tr h="346075">
                <a:tc>
                  <a:txBody>
                    <a:bodyPr/>
                    <a:lstStyle/>
                    <a:p>
                      <a:pPr algn="ctr"/>
                      <a:r>
                        <a:rPr lang="en-US" dirty="0"/>
                        <a:t>October</a:t>
                      </a:r>
                    </a:p>
                  </a:txBody>
                  <a:tcPr anchor="ctr"/>
                </a:tc>
                <a:tc>
                  <a:txBody>
                    <a:bodyPr/>
                    <a:lstStyle/>
                    <a:p>
                      <a:pPr algn="ctr"/>
                      <a:r>
                        <a:rPr lang="en-US" dirty="0"/>
                        <a:t>6</a:t>
                      </a:r>
                    </a:p>
                  </a:txBody>
                  <a:tcPr anchor="ctr"/>
                </a:tc>
                <a:extLst>
                  <a:ext uri="{0D108BD9-81ED-4DB2-BD59-A6C34878D82A}">
                    <a16:rowId xmlns:a16="http://schemas.microsoft.com/office/drawing/2014/main" val="1556368388"/>
                  </a:ext>
                </a:extLst>
              </a:tr>
              <a:tr h="346075">
                <a:tc>
                  <a:txBody>
                    <a:bodyPr/>
                    <a:lstStyle/>
                    <a:p>
                      <a:pPr algn="ctr"/>
                      <a:r>
                        <a:rPr lang="en-US" dirty="0"/>
                        <a:t>November</a:t>
                      </a:r>
                    </a:p>
                  </a:txBody>
                  <a:tcPr anchor="ctr"/>
                </a:tc>
                <a:tc>
                  <a:txBody>
                    <a:bodyPr/>
                    <a:lstStyle/>
                    <a:p>
                      <a:pPr algn="ctr"/>
                      <a:r>
                        <a:rPr lang="en-US" dirty="0"/>
                        <a:t>2</a:t>
                      </a:r>
                    </a:p>
                  </a:txBody>
                  <a:tcPr anchor="ctr"/>
                </a:tc>
                <a:extLst>
                  <a:ext uri="{0D108BD9-81ED-4DB2-BD59-A6C34878D82A}">
                    <a16:rowId xmlns:a16="http://schemas.microsoft.com/office/drawing/2014/main" val="913811705"/>
                  </a:ext>
                </a:extLst>
              </a:tr>
            </a:tbl>
          </a:graphicData>
        </a:graphic>
      </p:graphicFrame>
      <p:sp>
        <p:nvSpPr>
          <p:cNvPr id="9" name="Rectangle 8">
            <a:extLst>
              <a:ext uri="{FF2B5EF4-FFF2-40B4-BE49-F238E27FC236}">
                <a16:creationId xmlns:a16="http://schemas.microsoft.com/office/drawing/2014/main" id="{86B25275-F148-49CC-8917-CAF0EAF08E08}"/>
              </a:ext>
            </a:extLst>
          </p:cNvPr>
          <p:cNvSpPr/>
          <p:nvPr/>
        </p:nvSpPr>
        <p:spPr>
          <a:xfrm>
            <a:off x="1366684" y="1170040"/>
            <a:ext cx="2349910" cy="365125"/>
          </a:xfrm>
          <a:prstGeom prst="rect">
            <a:avLst/>
          </a:prstGeom>
          <a:solidFill>
            <a:schemeClr val="accent2">
              <a:lumMod val="75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2016-2017 Drought</a:t>
            </a:r>
          </a:p>
        </p:txBody>
      </p:sp>
      <p:sp>
        <p:nvSpPr>
          <p:cNvPr id="10" name="Rectangle 9">
            <a:extLst>
              <a:ext uri="{FF2B5EF4-FFF2-40B4-BE49-F238E27FC236}">
                <a16:creationId xmlns:a16="http://schemas.microsoft.com/office/drawing/2014/main" id="{ADA0CA8B-755F-4EA4-9723-C1CD3C30DF55}"/>
              </a:ext>
            </a:extLst>
          </p:cNvPr>
          <p:cNvSpPr/>
          <p:nvPr/>
        </p:nvSpPr>
        <p:spPr>
          <a:xfrm>
            <a:off x="5378245" y="1144566"/>
            <a:ext cx="2349910" cy="36512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2020 Drought</a:t>
            </a:r>
          </a:p>
        </p:txBody>
      </p:sp>
      <p:sp>
        <p:nvSpPr>
          <p:cNvPr id="3" name="TextBox 2">
            <a:extLst>
              <a:ext uri="{FF2B5EF4-FFF2-40B4-BE49-F238E27FC236}">
                <a16:creationId xmlns:a16="http://schemas.microsoft.com/office/drawing/2014/main" id="{CCEF6BB4-11D6-4066-81C5-0005EF2BE54B}"/>
              </a:ext>
            </a:extLst>
          </p:cNvPr>
          <p:cNvSpPr txBox="1"/>
          <p:nvPr/>
        </p:nvSpPr>
        <p:spPr>
          <a:xfrm>
            <a:off x="1366684" y="5423291"/>
            <a:ext cx="6238568" cy="1261884"/>
          </a:xfrm>
          <a:prstGeom prst="rect">
            <a:avLst/>
          </a:prstGeom>
          <a:solidFill>
            <a:schemeClr val="accent2">
              <a:lumMod val="75000"/>
            </a:schemeClr>
          </a:solidFill>
        </p:spPr>
        <p:txBody>
          <a:bodyPr wrap="square" rtlCol="0">
            <a:spAutoFit/>
          </a:bodyPr>
          <a:lstStyle/>
          <a:p>
            <a:pPr algn="ctr"/>
            <a:r>
              <a:rPr lang="en-US" sz="2200" b="1" dirty="0">
                <a:latin typeface="+mj-lt"/>
              </a:rPr>
              <a:t>Annual Precipitation</a:t>
            </a:r>
            <a:br>
              <a:rPr lang="en-US" sz="2200" b="1" dirty="0">
                <a:solidFill>
                  <a:schemeClr val="bg1"/>
                </a:solidFill>
                <a:latin typeface="+mj-lt"/>
              </a:rPr>
            </a:br>
            <a:r>
              <a:rPr lang="en-US" sz="1800" b="1" dirty="0">
                <a:solidFill>
                  <a:schemeClr val="bg1"/>
                </a:solidFill>
                <a:latin typeface="+mn-lt"/>
              </a:rPr>
              <a:t>2016</a:t>
            </a:r>
            <a:r>
              <a:rPr lang="en-US" sz="1800" dirty="0">
                <a:solidFill>
                  <a:schemeClr val="bg1"/>
                </a:solidFill>
                <a:latin typeface="+mn-lt"/>
              </a:rPr>
              <a:t> – 37 inches; </a:t>
            </a:r>
            <a:r>
              <a:rPr lang="en-US" sz="1800" b="1" dirty="0">
                <a:solidFill>
                  <a:schemeClr val="bg1"/>
                </a:solidFill>
                <a:latin typeface="+mn-lt"/>
              </a:rPr>
              <a:t>2017</a:t>
            </a:r>
            <a:r>
              <a:rPr lang="en-US" sz="1800" dirty="0">
                <a:solidFill>
                  <a:schemeClr val="bg1"/>
                </a:solidFill>
                <a:latin typeface="+mn-lt"/>
              </a:rPr>
              <a:t> – 47 inches</a:t>
            </a:r>
          </a:p>
          <a:p>
            <a:pPr algn="ctr"/>
            <a:r>
              <a:rPr lang="en-US" sz="1800" dirty="0">
                <a:solidFill>
                  <a:schemeClr val="bg1"/>
                </a:solidFill>
                <a:latin typeface="+mn-lt"/>
              </a:rPr>
              <a:t>Average per year: 48 inches</a:t>
            </a:r>
          </a:p>
          <a:p>
            <a:pPr algn="ctr"/>
            <a:r>
              <a:rPr lang="en-US" sz="1800" dirty="0">
                <a:solidFill>
                  <a:schemeClr val="bg1"/>
                </a:solidFill>
                <a:latin typeface="+mn-lt"/>
              </a:rPr>
              <a:t>Rainfall during the drought of record (1960s) – low 30s</a:t>
            </a:r>
          </a:p>
        </p:txBody>
      </p:sp>
    </p:spTree>
    <p:extLst>
      <p:ext uri="{BB962C8B-B14F-4D97-AF65-F5344CB8AC3E}">
        <p14:creationId xmlns:p14="http://schemas.microsoft.com/office/powerpoint/2010/main" val="14814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C164E5-881E-4D1A-84A2-E7DE58C5D464}"/>
              </a:ext>
            </a:extLst>
          </p:cNvPr>
          <p:cNvSpPr>
            <a:spLocks noGrp="1"/>
          </p:cNvSpPr>
          <p:nvPr>
            <p:ph type="title"/>
          </p:nvPr>
        </p:nvSpPr>
        <p:spPr>
          <a:xfrm>
            <a:off x="391887" y="274638"/>
            <a:ext cx="8414657" cy="1143000"/>
          </a:xfrm>
        </p:spPr>
        <p:txBody>
          <a:bodyPr anchor="ctr">
            <a:noAutofit/>
          </a:bodyPr>
          <a:lstStyle/>
          <a:p>
            <a:pPr algn="ctr"/>
            <a:r>
              <a:rPr lang="en-US" dirty="0">
                <a:solidFill>
                  <a:srgbClr val="0617BA"/>
                </a:solidFill>
              </a:rPr>
              <a:t>Take-Aways from 2016 &amp; 2020 Droughts</a:t>
            </a:r>
          </a:p>
        </p:txBody>
      </p:sp>
      <p:sp>
        <p:nvSpPr>
          <p:cNvPr id="10" name="Content Placeholder 9">
            <a:extLst>
              <a:ext uri="{FF2B5EF4-FFF2-40B4-BE49-F238E27FC236}">
                <a16:creationId xmlns:a16="http://schemas.microsoft.com/office/drawing/2014/main" id="{27E0DA83-BC5C-4B0F-A746-419AD1D8CC4F}"/>
              </a:ext>
            </a:extLst>
          </p:cNvPr>
          <p:cNvSpPr>
            <a:spLocks noGrp="1"/>
          </p:cNvSpPr>
          <p:nvPr>
            <p:ph idx="1"/>
          </p:nvPr>
        </p:nvSpPr>
        <p:spPr>
          <a:xfrm>
            <a:off x="457200" y="1295400"/>
            <a:ext cx="8229600" cy="4525963"/>
          </a:xfrm>
          <a:solidFill>
            <a:schemeClr val="bg1"/>
          </a:solidFill>
          <a:ln>
            <a:solidFill>
              <a:srgbClr val="00B0F0"/>
            </a:solidFill>
          </a:ln>
        </p:spPr>
        <p:txBody>
          <a:bodyPr>
            <a:normAutofit fontScale="85000" lnSpcReduction="20000"/>
          </a:bodyPr>
          <a:lstStyle/>
          <a:p>
            <a:endParaRPr lang="en-US" sz="1100" dirty="0"/>
          </a:p>
          <a:p>
            <a:r>
              <a:rPr lang="en-US" dirty="0"/>
              <a:t>Climate is changing and MA is predicted to see more short- and long-term droughts</a:t>
            </a:r>
          </a:p>
          <a:p>
            <a:pPr>
              <a:spcBef>
                <a:spcPts val="900"/>
              </a:spcBef>
            </a:pPr>
            <a:r>
              <a:rPr lang="en-US" dirty="0"/>
              <a:t>Have started to experience a newer phenomenon of a “flash drought” with a fast onset and quick deterioration in conditions</a:t>
            </a:r>
          </a:p>
          <a:p>
            <a:pPr>
              <a:spcBef>
                <a:spcPts val="900"/>
              </a:spcBef>
            </a:pPr>
            <a:r>
              <a:rPr lang="en-US" dirty="0"/>
              <a:t>Consistently above normal temperatures – contribution to flash droughts, more evaporation, winter precipitation as rain, greater outdoor use</a:t>
            </a:r>
          </a:p>
          <a:p>
            <a:pPr>
              <a:spcBef>
                <a:spcPts val="900"/>
              </a:spcBef>
            </a:pPr>
            <a:r>
              <a:rPr lang="en-US" b="1" dirty="0">
                <a:solidFill>
                  <a:srgbClr val="800000"/>
                </a:solidFill>
              </a:rPr>
              <a:t>Seen many record low streamflow and groundwater levels across the state (worse than during the drought of the 60s) in spite of rainfall amounts being higher</a:t>
            </a:r>
          </a:p>
          <a:p>
            <a:pPr>
              <a:spcBef>
                <a:spcPts val="900"/>
              </a:spcBef>
            </a:pPr>
            <a:r>
              <a:rPr lang="en-US" dirty="0"/>
              <a:t>Need to have a consistent approach to drought planning and mitigation, and communication</a:t>
            </a:r>
          </a:p>
          <a:p>
            <a:pPr marL="285750" indent="0">
              <a:buNone/>
            </a:pPr>
            <a:r>
              <a:rPr lang="en-US" sz="3900" b="1" dirty="0">
                <a:solidFill>
                  <a:srgbClr val="800000"/>
                </a:solidFill>
              </a:rPr>
              <a:t>We need to manage land use </a:t>
            </a:r>
            <a:br>
              <a:rPr lang="en-US" sz="3900" b="1" dirty="0">
                <a:solidFill>
                  <a:srgbClr val="800000"/>
                </a:solidFill>
              </a:rPr>
            </a:br>
            <a:r>
              <a:rPr lang="en-US" sz="3900" b="1" dirty="0">
                <a:solidFill>
                  <a:srgbClr val="800000"/>
                </a:solidFill>
              </a:rPr>
              <a:t>better and be more PREPARED!!</a:t>
            </a:r>
            <a:r>
              <a:rPr lang="en-US" sz="3900" dirty="0">
                <a:solidFill>
                  <a:srgbClr val="800000"/>
                </a:solidFill>
              </a:rPr>
              <a:t> </a:t>
            </a:r>
          </a:p>
        </p:txBody>
      </p:sp>
      <p:sp>
        <p:nvSpPr>
          <p:cNvPr id="4" name="Date Placeholder 3">
            <a:extLst>
              <a:ext uri="{FF2B5EF4-FFF2-40B4-BE49-F238E27FC236}">
                <a16:creationId xmlns:a16="http://schemas.microsoft.com/office/drawing/2014/main" id="{916B3AEA-2C90-4CD7-BAA2-846B06C4D90B}"/>
              </a:ext>
            </a:extLst>
          </p:cNvPr>
          <p:cNvSpPr>
            <a:spLocks noGrp="1"/>
          </p:cNvSpPr>
          <p:nvPr>
            <p:ph type="dt" sz="half" idx="10"/>
          </p:nvPr>
        </p:nvSpPr>
        <p:spPr/>
        <p:txBody>
          <a:bodyPr/>
          <a:lstStyle/>
          <a:p>
            <a:fld id="{14CB1CAA-32CD-4B55-B92A-B8F0843CACF4}" type="datetime2">
              <a:rPr lang="en-US" smtClean="0"/>
              <a:t>Thursday, March 11, 2021</a:t>
            </a:fld>
            <a:endParaRPr lang="en-US" dirty="0"/>
          </a:p>
        </p:txBody>
      </p:sp>
      <p:sp>
        <p:nvSpPr>
          <p:cNvPr id="5" name="Footer Placeholder 4">
            <a:extLst>
              <a:ext uri="{FF2B5EF4-FFF2-40B4-BE49-F238E27FC236}">
                <a16:creationId xmlns:a16="http://schemas.microsoft.com/office/drawing/2014/main" id="{011FC8EB-10B5-4C0F-83B3-9282E690EF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C63DD2-34CD-4CE4-96D0-5A5CDFE56AD7}"/>
              </a:ext>
            </a:extLst>
          </p:cNvPr>
          <p:cNvSpPr>
            <a:spLocks noGrp="1"/>
          </p:cNvSpPr>
          <p:nvPr>
            <p:ph type="sldNum" sz="quarter" idx="12"/>
          </p:nvPr>
        </p:nvSpPr>
        <p:spPr/>
        <p:txBody>
          <a:bodyPr/>
          <a:lstStyle/>
          <a:p>
            <a:fld id="{1789C0F2-17E0-497A-9BBE-0C73201AAFE3}" type="slidenum">
              <a:rPr lang="en-US" smtClean="0"/>
              <a:pPr/>
              <a:t>15</a:t>
            </a:fld>
            <a:endParaRPr lang="en-US" dirty="0"/>
          </a:p>
        </p:txBody>
      </p:sp>
      <p:grpSp>
        <p:nvGrpSpPr>
          <p:cNvPr id="2" name="Group 1">
            <a:extLst>
              <a:ext uri="{FF2B5EF4-FFF2-40B4-BE49-F238E27FC236}">
                <a16:creationId xmlns:a16="http://schemas.microsoft.com/office/drawing/2014/main" id="{64BA9A55-3408-4FD4-BBD4-0D6FA7667E02}"/>
              </a:ext>
            </a:extLst>
          </p:cNvPr>
          <p:cNvGrpSpPr/>
          <p:nvPr/>
        </p:nvGrpSpPr>
        <p:grpSpPr>
          <a:xfrm>
            <a:off x="6553200" y="4628540"/>
            <a:ext cx="2305175" cy="1734666"/>
            <a:chOff x="6553200" y="4707196"/>
            <a:chExt cx="2305175" cy="1734666"/>
          </a:xfrm>
        </p:grpSpPr>
        <p:pic>
          <p:nvPicPr>
            <p:cNvPr id="8" name="Picture 7">
              <a:extLst>
                <a:ext uri="{FF2B5EF4-FFF2-40B4-BE49-F238E27FC236}">
                  <a16:creationId xmlns:a16="http://schemas.microsoft.com/office/drawing/2014/main" id="{83DCDF0A-3A13-4D29-9F9C-C86F24609F8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4707196"/>
              <a:ext cx="2305175" cy="1734666"/>
            </a:xfrm>
            <a:prstGeom prst="rect">
              <a:avLst/>
            </a:prstGeom>
            <a:noFill/>
            <a:ln w="12700">
              <a:solidFill>
                <a:schemeClr val="tx1">
                  <a:lumMod val="65000"/>
                  <a:lumOff val="35000"/>
                </a:schemeClr>
              </a:solidFill>
            </a:ln>
          </p:spPr>
        </p:pic>
        <p:sp>
          <p:nvSpPr>
            <p:cNvPr id="11" name="TextBox 10">
              <a:extLst>
                <a:ext uri="{FF2B5EF4-FFF2-40B4-BE49-F238E27FC236}">
                  <a16:creationId xmlns:a16="http://schemas.microsoft.com/office/drawing/2014/main" id="{E28C18DA-2548-48FF-855E-8AF0E30BE96F}"/>
                </a:ext>
              </a:extLst>
            </p:cNvPr>
            <p:cNvSpPr txBox="1"/>
            <p:nvPr/>
          </p:nvSpPr>
          <p:spPr>
            <a:xfrm>
              <a:off x="7402328" y="4726860"/>
              <a:ext cx="1423880" cy="461665"/>
            </a:xfrm>
            <a:prstGeom prst="rect">
              <a:avLst/>
            </a:prstGeom>
            <a:solidFill>
              <a:schemeClr val="bg1">
                <a:alpha val="91000"/>
              </a:schemeClr>
            </a:solidFill>
            <a:ln w="12700">
              <a:solidFill>
                <a:schemeClr val="tx1">
                  <a:lumMod val="65000"/>
                  <a:lumOff val="35000"/>
                </a:schemeClr>
              </a:solidFill>
            </a:ln>
          </p:spPr>
          <p:txBody>
            <a:bodyPr wrap="square" rtlCol="0">
              <a:spAutoFit/>
            </a:bodyPr>
            <a:lstStyle/>
            <a:p>
              <a:pPr algn="r"/>
              <a:r>
                <a:rPr lang="en-US" sz="800" dirty="0"/>
                <a:t>Mattapoisett River, September 2016</a:t>
              </a:r>
            </a:p>
            <a:p>
              <a:pPr algn="r"/>
              <a:r>
                <a:rPr lang="en-US" sz="800" dirty="0"/>
                <a:t>(Photo </a:t>
              </a:r>
              <a:r>
                <a:rPr lang="en-US" sz="800" dirty="0" err="1"/>
                <a:t>credit:Steve</a:t>
              </a:r>
              <a:r>
                <a:rPr lang="en-US" sz="800" dirty="0"/>
                <a:t> Hurley)</a:t>
              </a:r>
            </a:p>
          </p:txBody>
        </p:sp>
      </p:grpSp>
    </p:spTree>
    <p:extLst>
      <p:ext uri="{BB962C8B-B14F-4D97-AF65-F5344CB8AC3E}">
        <p14:creationId xmlns:p14="http://schemas.microsoft.com/office/powerpoint/2010/main" val="266521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7DFE5A5-49BB-4946-A472-6C0B1C9D2272}"/>
              </a:ext>
            </a:extLst>
          </p:cNvPr>
          <p:cNvSpPr>
            <a:spLocks noGrp="1"/>
          </p:cNvSpPr>
          <p:nvPr>
            <p:ph type="dt" sz="half" idx="10"/>
          </p:nvPr>
        </p:nvSpPr>
        <p:spPr/>
        <p:txBody>
          <a:bodyPr/>
          <a:lstStyle/>
          <a:p>
            <a:fld id="{14CB1CAA-32CD-4B55-B92A-B8F0843CACF4}" type="datetime2">
              <a:rPr lang="en-US" smtClean="0"/>
              <a:t>Thursday, March 11, 2021</a:t>
            </a:fld>
            <a:endParaRPr lang="en-US" dirty="0"/>
          </a:p>
        </p:txBody>
      </p:sp>
      <p:sp>
        <p:nvSpPr>
          <p:cNvPr id="5" name="Footer Placeholder 4">
            <a:extLst>
              <a:ext uri="{FF2B5EF4-FFF2-40B4-BE49-F238E27FC236}">
                <a16:creationId xmlns:a16="http://schemas.microsoft.com/office/drawing/2014/main" id="{E7680AE6-68A7-4CEF-B84E-78F0397C800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B87B73-4CB6-40D9-8407-33789D12499F}"/>
              </a:ext>
            </a:extLst>
          </p:cNvPr>
          <p:cNvSpPr>
            <a:spLocks noGrp="1"/>
          </p:cNvSpPr>
          <p:nvPr>
            <p:ph type="sldNum" sz="quarter" idx="12"/>
          </p:nvPr>
        </p:nvSpPr>
        <p:spPr/>
        <p:txBody>
          <a:bodyPr/>
          <a:lstStyle/>
          <a:p>
            <a:fld id="{1789C0F2-17E0-497A-9BBE-0C73201AAFE3}" type="slidenum">
              <a:rPr lang="en-US" smtClean="0"/>
              <a:pPr/>
              <a:t>16</a:t>
            </a:fld>
            <a:endParaRPr lang="en-US" dirty="0"/>
          </a:p>
        </p:txBody>
      </p:sp>
      <p:sp>
        <p:nvSpPr>
          <p:cNvPr id="9" name="Title 4">
            <a:extLst>
              <a:ext uri="{FF2B5EF4-FFF2-40B4-BE49-F238E27FC236}">
                <a16:creationId xmlns:a16="http://schemas.microsoft.com/office/drawing/2014/main" id="{ACC99110-B9D4-484C-BA59-404BCA11A6A2}"/>
              </a:ext>
            </a:extLst>
          </p:cNvPr>
          <p:cNvSpPr txBox="1">
            <a:spLocks/>
          </p:cNvSpPr>
          <p:nvPr/>
        </p:nvSpPr>
        <p:spPr bwMode="auto">
          <a:xfrm>
            <a:off x="1807730" y="2125874"/>
            <a:ext cx="5528538" cy="1771212"/>
          </a:xfrm>
          <a:prstGeom prst="rect">
            <a:avLst/>
          </a:prstGeom>
          <a:solidFill>
            <a:schemeClr val="bg1">
              <a:lumMod val="85000"/>
            </a:schemeClr>
          </a:solidFill>
          <a:ln>
            <a:solidFill>
              <a:schemeClr val="accent3">
                <a:shade val="50000"/>
              </a:schemeClr>
            </a:solid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5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000" dirty="0">
                <a:solidFill>
                  <a:srgbClr val="5C0000"/>
                </a:solidFill>
              </a:rPr>
              <a:t>In Addition, we are also seeing that…</a:t>
            </a:r>
          </a:p>
        </p:txBody>
      </p:sp>
    </p:spTree>
    <p:extLst>
      <p:ext uri="{BB962C8B-B14F-4D97-AF65-F5344CB8AC3E}">
        <p14:creationId xmlns:p14="http://schemas.microsoft.com/office/powerpoint/2010/main" val="2742877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Ryan\Desktop\Upcoming Talks\PPTs to work on\CAG\MA CAG\MA_CD2CT-Mer_Preci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84" y="608295"/>
            <a:ext cx="8068234" cy="5638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Oval 5"/>
          <p:cNvSpPr/>
          <p:nvPr/>
        </p:nvSpPr>
        <p:spPr>
          <a:xfrm>
            <a:off x="5109882" y="941294"/>
            <a:ext cx="3131245" cy="114300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base">
              <a:spcBef>
                <a:spcPct val="0"/>
              </a:spcBef>
              <a:spcAft>
                <a:spcPct val="0"/>
              </a:spcAft>
            </a:pPr>
            <a:endParaRPr lang="en-US" sz="2118" dirty="0">
              <a:solidFill>
                <a:prstClr val="black"/>
              </a:solidFill>
            </a:endParaRPr>
          </a:p>
        </p:txBody>
      </p:sp>
      <p:sp>
        <p:nvSpPr>
          <p:cNvPr id="7" name="TextBox 6"/>
          <p:cNvSpPr txBox="1"/>
          <p:nvPr/>
        </p:nvSpPr>
        <p:spPr>
          <a:xfrm>
            <a:off x="2374618" y="6174566"/>
            <a:ext cx="4446596" cy="41825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118" dirty="0"/>
              <a:t>CT Valley to Merrimack Valley</a:t>
            </a:r>
          </a:p>
        </p:txBody>
      </p:sp>
      <p:sp>
        <p:nvSpPr>
          <p:cNvPr id="8" name="TextBox 7"/>
          <p:cNvSpPr txBox="1"/>
          <p:nvPr/>
        </p:nvSpPr>
        <p:spPr>
          <a:xfrm>
            <a:off x="5849471" y="6600142"/>
            <a:ext cx="3160059" cy="255326"/>
          </a:xfrm>
          <a:prstGeom prst="rect">
            <a:avLst/>
          </a:prstGeom>
          <a:noFill/>
        </p:spPr>
        <p:txBody>
          <a:bodyPr wrap="square" rtlCol="0">
            <a:spAutoFit/>
          </a:bodyPr>
          <a:lstStyle/>
          <a:p>
            <a:pPr algn="r"/>
            <a:r>
              <a:rPr lang="en-US" sz="1059" dirty="0"/>
              <a:t>Source: http://www.ncdc.noaa.gov/cag</a:t>
            </a:r>
          </a:p>
        </p:txBody>
      </p:sp>
      <p:sp>
        <p:nvSpPr>
          <p:cNvPr id="9" name="Oval 8"/>
          <p:cNvSpPr/>
          <p:nvPr/>
        </p:nvSpPr>
        <p:spPr>
          <a:xfrm>
            <a:off x="7861295" y="4453325"/>
            <a:ext cx="341411"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10" name="Oval 9"/>
          <p:cNvSpPr/>
          <p:nvPr/>
        </p:nvSpPr>
        <p:spPr>
          <a:xfrm>
            <a:off x="3697941" y="5399474"/>
            <a:ext cx="341411"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11" name="Oval 10"/>
          <p:cNvSpPr/>
          <p:nvPr/>
        </p:nvSpPr>
        <p:spPr>
          <a:xfrm>
            <a:off x="4922153" y="4538275"/>
            <a:ext cx="341411"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12" name="Oval 11"/>
          <p:cNvSpPr/>
          <p:nvPr/>
        </p:nvSpPr>
        <p:spPr>
          <a:xfrm>
            <a:off x="6656294" y="4155141"/>
            <a:ext cx="341411"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8"/>
          </a:p>
        </p:txBody>
      </p:sp>
      <p:sp>
        <p:nvSpPr>
          <p:cNvPr id="2" name="TextBox 1">
            <a:extLst>
              <a:ext uri="{FF2B5EF4-FFF2-40B4-BE49-F238E27FC236}">
                <a16:creationId xmlns:a16="http://schemas.microsoft.com/office/drawing/2014/main" id="{5B126914-8C80-4215-9BB2-FA8A6D056C20}"/>
              </a:ext>
            </a:extLst>
          </p:cNvPr>
          <p:cNvSpPr txBox="1"/>
          <p:nvPr/>
        </p:nvSpPr>
        <p:spPr>
          <a:xfrm>
            <a:off x="103367" y="43230"/>
            <a:ext cx="2231923" cy="646331"/>
          </a:xfrm>
          <a:prstGeom prst="rect">
            <a:avLst/>
          </a:prstGeom>
          <a:noFill/>
        </p:spPr>
        <p:txBody>
          <a:bodyPr wrap="square" rtlCol="0">
            <a:spAutoFit/>
          </a:bodyPr>
          <a:lstStyle/>
          <a:p>
            <a:r>
              <a:rPr lang="en-US" sz="3600" b="1" spc="50" dirty="0">
                <a:ln w="13335" cmpd="sng">
                  <a:solidFill>
                    <a:schemeClr val="accent1">
                      <a:lumMod val="50000"/>
                    </a:schemeClr>
                  </a:solidFill>
                  <a:prstDash val="solid"/>
                </a:ln>
                <a:solidFill>
                  <a:srgbClr val="0617BA"/>
                </a:solidFill>
                <a:latin typeface="+mj-lt"/>
                <a:ea typeface="+mj-ea"/>
                <a:cs typeface="+mj-cs"/>
              </a:rPr>
              <a:t>Extremes!</a:t>
            </a:r>
          </a:p>
        </p:txBody>
      </p:sp>
    </p:spTree>
    <p:extLst>
      <p:ext uri="{BB962C8B-B14F-4D97-AF65-F5344CB8AC3E}">
        <p14:creationId xmlns:p14="http://schemas.microsoft.com/office/powerpoint/2010/main" val="3269573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CDD36-EAEA-4403-8965-E7670C1952C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DDB8352-BADE-40ED-BE84-8F043D01F1AA}"/>
              </a:ext>
            </a:extLst>
          </p:cNvPr>
          <p:cNvPicPr>
            <a:picLocks noChangeAspect="1"/>
          </p:cNvPicPr>
          <p:nvPr/>
        </p:nvPicPr>
        <p:blipFill>
          <a:blip r:embed="rId2"/>
          <a:stretch>
            <a:fillRect/>
          </a:stretch>
        </p:blipFill>
        <p:spPr>
          <a:xfrm>
            <a:off x="58501" y="140468"/>
            <a:ext cx="8883149" cy="6369050"/>
          </a:xfrm>
          <a:prstGeom prst="rect">
            <a:avLst/>
          </a:prstGeom>
        </p:spPr>
      </p:pic>
      <p:sp>
        <p:nvSpPr>
          <p:cNvPr id="5" name="Rectangle 4">
            <a:extLst>
              <a:ext uri="{FF2B5EF4-FFF2-40B4-BE49-F238E27FC236}">
                <a16:creationId xmlns:a16="http://schemas.microsoft.com/office/drawing/2014/main" id="{502B6683-099A-4D36-9FB5-8C84F6A05043}"/>
              </a:ext>
            </a:extLst>
          </p:cNvPr>
          <p:cNvSpPr/>
          <p:nvPr/>
        </p:nvSpPr>
        <p:spPr>
          <a:xfrm>
            <a:off x="3951017" y="6264895"/>
            <a:ext cx="1431072" cy="483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A0B16EE-2C54-4EBD-9E2B-9BB124159796}"/>
              </a:ext>
            </a:extLst>
          </p:cNvPr>
          <p:cNvSpPr/>
          <p:nvPr/>
        </p:nvSpPr>
        <p:spPr>
          <a:xfrm>
            <a:off x="-7666" y="6264895"/>
            <a:ext cx="1431072" cy="483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7761CA3-69CE-4F94-AEDD-8739B11E57E6}"/>
              </a:ext>
            </a:extLst>
          </p:cNvPr>
          <p:cNvSpPr/>
          <p:nvPr/>
        </p:nvSpPr>
        <p:spPr>
          <a:xfrm>
            <a:off x="202350" y="1201304"/>
            <a:ext cx="4232787" cy="1759975"/>
          </a:xfrm>
          <a:prstGeom prst="roundRect">
            <a:avLst/>
          </a:prstGeom>
          <a:solidFill>
            <a:srgbClr val="90AC97"/>
          </a:solidFill>
          <a:ln>
            <a:solidFill>
              <a:srgbClr val="687D6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400" b="1" dirty="0">
                <a:latin typeface="Tw Cen MT" panose="020B0602020104020603" pitchFamily="34" charset="0"/>
              </a:rPr>
              <a:t>Temperatures are Rising!</a:t>
            </a:r>
          </a:p>
        </p:txBody>
      </p:sp>
    </p:spTree>
    <p:extLst>
      <p:ext uri="{BB962C8B-B14F-4D97-AF65-F5344CB8AC3E}">
        <p14:creationId xmlns:p14="http://schemas.microsoft.com/office/powerpoint/2010/main" val="28062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2688" y="198438"/>
            <a:ext cx="7821146" cy="859272"/>
          </a:xfrm>
        </p:spPr>
        <p:txBody>
          <a:bodyPr>
            <a:noAutofit/>
          </a:bodyPr>
          <a:lstStyle/>
          <a:p>
            <a:pPr algn="ctr"/>
            <a:r>
              <a:rPr lang="en-US" sz="3200" dirty="0">
                <a:solidFill>
                  <a:srgbClr val="0617BA"/>
                </a:solidFill>
              </a:rPr>
              <a:t>And this…….Worcester in October 2016</a:t>
            </a:r>
          </a:p>
        </p:txBody>
      </p:sp>
      <p:sp>
        <p:nvSpPr>
          <p:cNvPr id="4" name="AutoShape 2" descr="Image result for worcester massachusetts 2016 floods"/>
          <p:cNvSpPr>
            <a:spLocks noChangeAspect="1" noChangeArrowheads="1"/>
          </p:cNvSpPr>
          <p:nvPr/>
        </p:nvSpPr>
        <p:spPr bwMode="auto">
          <a:xfrm>
            <a:off x="1357102" y="-144462"/>
            <a:ext cx="221876"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2118"/>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381" y="1943052"/>
            <a:ext cx="2477285" cy="2264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Image result for worcester massachusetts 2016 floo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3334" y="2074606"/>
            <a:ext cx="2715673" cy="249019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worcester massachusetts 2016 flood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3940" t="11476"/>
          <a:stretch/>
        </p:blipFill>
        <p:spPr bwMode="auto">
          <a:xfrm>
            <a:off x="2511790" y="4248477"/>
            <a:ext cx="2477284" cy="23173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87607" y="1148727"/>
            <a:ext cx="5768786" cy="744178"/>
          </a:xfrm>
          <a:prstGeom prst="rect">
            <a:avLst/>
          </a:prstGeom>
          <a:noFill/>
        </p:spPr>
        <p:txBody>
          <a:bodyPr wrap="square" rtlCol="0">
            <a:spAutoFit/>
          </a:bodyPr>
          <a:lstStyle/>
          <a:p>
            <a:pPr algn="ctr"/>
            <a:r>
              <a:rPr lang="en-US" sz="2118" dirty="0">
                <a:solidFill>
                  <a:srgbClr val="C00000"/>
                </a:solidFill>
              </a:rPr>
              <a:t>....</a:t>
            </a:r>
            <a:r>
              <a:rPr lang="en-US" sz="2118" dirty="0">
                <a:solidFill>
                  <a:schemeClr val="accent6">
                    <a:lumMod val="50000"/>
                  </a:schemeClr>
                </a:solidFill>
              </a:rPr>
              <a:t>while we were in the middle of our worst drought since the 1960s!</a:t>
            </a:r>
            <a:endParaRPr lang="en-US" sz="2118" dirty="0">
              <a:solidFill>
                <a:schemeClr val="bg1"/>
              </a:solidFill>
            </a:endParaRPr>
          </a:p>
        </p:txBody>
      </p:sp>
      <p:sp>
        <p:nvSpPr>
          <p:cNvPr id="7" name="Explosion 1 6"/>
          <p:cNvSpPr/>
          <p:nvPr/>
        </p:nvSpPr>
        <p:spPr>
          <a:xfrm>
            <a:off x="5237510" y="4500061"/>
            <a:ext cx="2467320" cy="2202299"/>
          </a:xfrm>
          <a:prstGeom prst="irregularSeal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18" b="1" dirty="0">
                <a:solidFill>
                  <a:srgbClr val="F62F00"/>
                </a:solidFill>
              </a:rPr>
              <a:t>Level 4 DROUGHT WARNING</a:t>
            </a:r>
          </a:p>
        </p:txBody>
      </p:sp>
    </p:spTree>
    <p:extLst>
      <p:ext uri="{BB962C8B-B14F-4D97-AF65-F5344CB8AC3E}">
        <p14:creationId xmlns:p14="http://schemas.microsoft.com/office/powerpoint/2010/main" val="337332466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66A575-7835-4400-BEDE-89F2EF034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6858000"/>
          </a:xfrm>
          <a:prstGeom prst="rect">
            <a:avLst/>
          </a:prstGeom>
          <a:solidFill>
            <a:srgbClr val="32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16560-7CF5-4317-82A0-EF4FA246BA50}"/>
              </a:ext>
            </a:extLst>
          </p:cNvPr>
          <p:cNvSpPr>
            <a:spLocks noGrp="1"/>
          </p:cNvSpPr>
          <p:nvPr>
            <p:ph type="title"/>
          </p:nvPr>
        </p:nvSpPr>
        <p:spPr>
          <a:xfrm>
            <a:off x="466221" y="640080"/>
            <a:ext cx="3168968" cy="5578816"/>
          </a:xfrm>
        </p:spPr>
        <p:txBody>
          <a:bodyPr vert="horz" lIns="91440" tIns="45720" rIns="91440" bIns="45720" rtlCol="0" anchor="ctr">
            <a:normAutofit/>
          </a:bodyPr>
          <a:lstStyle/>
          <a:p>
            <a:pPr eaLnBrk="1" hangingPunct="1">
              <a:lnSpc>
                <a:spcPct val="90000"/>
              </a:lnSpc>
            </a:pPr>
            <a:r>
              <a:rPr lang="en-US" sz="4400" dirty="0">
                <a:solidFill>
                  <a:srgbClr val="FFFFFF"/>
                </a:solidFill>
              </a:rPr>
              <a:t>Updated MA DROUGHT PLAN </a:t>
            </a:r>
            <a:r>
              <a:rPr lang="en-US" sz="3200" dirty="0">
                <a:solidFill>
                  <a:srgbClr val="FFFFFF"/>
                </a:solidFill>
              </a:rPr>
              <a:t>Developed after 2016/17 Drought</a:t>
            </a:r>
            <a:endParaRPr lang="en-US" sz="3200" dirty="0">
              <a:solidFill>
                <a:srgbClr val="FFFFFF"/>
              </a:solidFill>
              <a:cs typeface="Calibri"/>
            </a:endParaRPr>
          </a:p>
        </p:txBody>
      </p:sp>
      <p:pic>
        <p:nvPicPr>
          <p:cNvPr id="6" name="Picture 6">
            <a:extLst>
              <a:ext uri="{FF2B5EF4-FFF2-40B4-BE49-F238E27FC236}">
                <a16:creationId xmlns:a16="http://schemas.microsoft.com/office/drawing/2014/main" id="{1C3064B9-9628-4F66-874D-57DAE9B4CEA2}"/>
              </a:ext>
            </a:extLst>
          </p:cNvPr>
          <p:cNvPicPr>
            <a:picLocks noGrp="1" noChangeAspect="1"/>
          </p:cNvPicPr>
          <p:nvPr>
            <p:ph idx="1"/>
          </p:nvPr>
        </p:nvPicPr>
        <p:blipFill>
          <a:blip r:embed="rId2"/>
          <a:stretch>
            <a:fillRect/>
          </a:stretch>
        </p:blipFill>
        <p:spPr>
          <a:xfrm>
            <a:off x="4338746" y="178287"/>
            <a:ext cx="4590056" cy="6549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91790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napcache.boston.com/universal/site_graphics/blogs/bigpicture/sandy/bp1.jpg">
            <a:extLst>
              <a:ext uri="{FF2B5EF4-FFF2-40B4-BE49-F238E27FC236}">
                <a16:creationId xmlns:a16="http://schemas.microsoft.com/office/drawing/2014/main" id="{C3A605AA-AD5C-4E4A-85A7-ED2499B66CD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0139" y="1219200"/>
            <a:ext cx="9123362" cy="5638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865DBB72-D2A4-47D5-AAAF-7873E2D3C405}"/>
              </a:ext>
            </a:extLst>
          </p:cNvPr>
          <p:cNvSpPr/>
          <p:nvPr/>
        </p:nvSpPr>
        <p:spPr>
          <a:xfrm>
            <a:off x="216309" y="182770"/>
            <a:ext cx="4454014" cy="1759975"/>
          </a:xfrm>
          <a:prstGeom prst="roundRect">
            <a:avLst/>
          </a:prstGeom>
          <a:solidFill>
            <a:srgbClr val="90AC97"/>
          </a:solidFill>
          <a:ln>
            <a:solidFill>
              <a:srgbClr val="687D6E"/>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400" b="1" dirty="0"/>
              <a:t>Sea Level Rising and Increased Storm Surge!</a:t>
            </a:r>
          </a:p>
        </p:txBody>
      </p:sp>
      <p:pic>
        <p:nvPicPr>
          <p:cNvPr id="5" name="Picture 3">
            <a:extLst>
              <a:ext uri="{FF2B5EF4-FFF2-40B4-BE49-F238E27FC236}">
                <a16:creationId xmlns:a16="http://schemas.microsoft.com/office/drawing/2014/main" id="{D38F52BE-5429-41FF-B5DD-1109C7658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7270" y="4621162"/>
            <a:ext cx="2888298" cy="1994822"/>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2B4CB34-0828-4F17-8260-21C8EA5C3E76}"/>
              </a:ext>
            </a:extLst>
          </p:cNvPr>
          <p:cNvPicPr>
            <a:picLocks noChangeAspect="1" noChangeArrowheads="1"/>
          </p:cNvPicPr>
          <p:nvPr/>
        </p:nvPicPr>
        <p:blipFill>
          <a:blip r:embed="rId2"/>
          <a:srcRect/>
          <a:stretch>
            <a:fillRect/>
          </a:stretch>
        </p:blipFill>
        <p:spPr bwMode="auto">
          <a:xfrm>
            <a:off x="0" y="1012720"/>
            <a:ext cx="9144000" cy="5791200"/>
          </a:xfrm>
          <a:prstGeom prst="rect">
            <a:avLst/>
          </a:prstGeom>
          <a:ln>
            <a:noFill/>
          </a:ln>
          <a:effectLst>
            <a:outerShdw blurRad="190500" algn="tl" rotWithShape="0">
              <a:srgbClr val="000000">
                <a:alpha val="70000"/>
              </a:srgbClr>
            </a:outerShdw>
          </a:effectLst>
        </p:spPr>
      </p:pic>
      <p:sp>
        <p:nvSpPr>
          <p:cNvPr id="17411" name="TextBox 2">
            <a:extLst>
              <a:ext uri="{FF2B5EF4-FFF2-40B4-BE49-F238E27FC236}">
                <a16:creationId xmlns:a16="http://schemas.microsoft.com/office/drawing/2014/main" id="{836BD572-AB2E-488E-8FA6-DE10B28168B6}"/>
              </a:ext>
            </a:extLst>
          </p:cNvPr>
          <p:cNvSpPr txBox="1">
            <a:spLocks noChangeArrowheads="1"/>
          </p:cNvSpPr>
          <p:nvPr/>
        </p:nvSpPr>
        <p:spPr bwMode="auto">
          <a:xfrm>
            <a:off x="7602794" y="1042220"/>
            <a:ext cx="15412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1200"/>
              </a:spcAft>
              <a:buChar char="•"/>
              <a:defRPr sz="2800">
                <a:solidFill>
                  <a:srgbClr val="17375E"/>
                </a:solidFill>
                <a:latin typeface="Book Antiqua" panose="02040602050305030304" pitchFamily="18" charset="0"/>
              </a:defRPr>
            </a:lvl1pPr>
            <a:lvl2pPr marL="742950" indent="-285750">
              <a:spcBef>
                <a:spcPct val="20000"/>
              </a:spcBef>
              <a:buSzPct val="100000"/>
              <a:buFont typeface="Arial" panose="020B0604020202020204" pitchFamily="34" charset="0"/>
              <a:buChar char="•"/>
              <a:defRPr sz="2400">
                <a:solidFill>
                  <a:schemeClr val="tx1"/>
                </a:solidFill>
                <a:latin typeface="Book Antiqua" panose="02040602050305030304" pitchFamily="18" charset="0"/>
              </a:defRPr>
            </a:lvl2pPr>
            <a:lvl3pPr marL="1143000" indent="-228600">
              <a:spcBef>
                <a:spcPct val="20000"/>
              </a:spcBef>
              <a:buSzPct val="80000"/>
              <a:buFont typeface="Wingdings" panose="05000000000000000000" pitchFamily="2" charset="2"/>
              <a:buChar char="Ø"/>
              <a:defRPr sz="2400">
                <a:solidFill>
                  <a:schemeClr val="tx1"/>
                </a:solidFill>
                <a:latin typeface="Book Antiqua" panose="02040602050305030304" pitchFamily="18" charset="0"/>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defRPr>
            </a:lvl9pPr>
          </a:lstStyle>
          <a:p>
            <a:pPr algn="r" eaLnBrk="1" hangingPunct="1">
              <a:spcBef>
                <a:spcPct val="0"/>
              </a:spcBef>
              <a:spcAft>
                <a:spcPct val="0"/>
              </a:spcAft>
              <a:buFontTx/>
              <a:buNone/>
            </a:pPr>
            <a:r>
              <a:rPr lang="en-US" altLang="en-US" sz="1200" dirty="0">
                <a:solidFill>
                  <a:schemeClr val="bg1"/>
                </a:solidFill>
                <a:latin typeface="Arial" panose="020B0604020202020204" pitchFamily="34" charset="0"/>
                <a:cs typeface="Arial" panose="020B0604020202020204" pitchFamily="34" charset="0"/>
              </a:rPr>
              <a:t>Photo from J. Field</a:t>
            </a:r>
          </a:p>
        </p:txBody>
      </p:sp>
      <p:sp>
        <p:nvSpPr>
          <p:cNvPr id="4" name="Rectangle: Rounded Corners 3">
            <a:extLst>
              <a:ext uri="{FF2B5EF4-FFF2-40B4-BE49-F238E27FC236}">
                <a16:creationId xmlns:a16="http://schemas.microsoft.com/office/drawing/2014/main" id="{D97BFEAA-BE83-42A5-8D85-788F76BC5CAA}"/>
              </a:ext>
            </a:extLst>
          </p:cNvPr>
          <p:cNvSpPr/>
          <p:nvPr/>
        </p:nvSpPr>
        <p:spPr>
          <a:xfrm>
            <a:off x="322006" y="152400"/>
            <a:ext cx="4232787" cy="17599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400" b="1" dirty="0"/>
              <a:t>High Intensity Rains resulting in Flooding!</a:t>
            </a:r>
          </a:p>
        </p:txBody>
      </p:sp>
      <p:pic>
        <p:nvPicPr>
          <p:cNvPr id="5" name="Picture 2">
            <a:extLst>
              <a:ext uri="{FF2B5EF4-FFF2-40B4-BE49-F238E27FC236}">
                <a16:creationId xmlns:a16="http://schemas.microsoft.com/office/drawing/2014/main" id="{217F66F2-553F-4F7A-B830-3B5131379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554" y="4146651"/>
            <a:ext cx="3388754" cy="252008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C:\Users\Stephen B. Mabee\Pictures\Snapshot - 1.jpg">
            <a:extLst>
              <a:ext uri="{FF2B5EF4-FFF2-40B4-BE49-F238E27FC236}">
                <a16:creationId xmlns:a16="http://schemas.microsoft.com/office/drawing/2014/main" id="{BADE50E8-BE89-4431-9759-30284D8832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692" y="4802370"/>
            <a:ext cx="2943727" cy="1864361"/>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A6FA44-F198-402A-A507-C0B4D2BB6B11}"/>
              </a:ext>
            </a:extLst>
          </p:cNvPr>
          <p:cNvSpPr txBox="1"/>
          <p:nvPr/>
        </p:nvSpPr>
        <p:spPr>
          <a:xfrm>
            <a:off x="160692" y="6390506"/>
            <a:ext cx="1660525" cy="276225"/>
          </a:xfrm>
          <a:prstGeom prst="rect">
            <a:avLst/>
          </a:prstGeom>
          <a:noFill/>
          <a:effectLst>
            <a:outerShdw blurRad="50800" dist="38100" dir="2700000" algn="tl" rotWithShape="0">
              <a:prstClr val="black"/>
            </a:outerShdw>
          </a:effectLst>
        </p:spPr>
        <p:txBody>
          <a:bodyPr wrap="none">
            <a:spAutoFit/>
          </a:bodyPr>
          <a:lstStyle/>
          <a:p>
            <a:pPr eaLnBrk="1" hangingPunct="1">
              <a:defRPr/>
            </a:pPr>
            <a:r>
              <a:rPr lang="en-US" sz="1200" dirty="0">
                <a:solidFill>
                  <a:schemeClr val="bg1"/>
                </a:solidFill>
                <a:cs typeface="Arial" pitchFamily="34" charset="0"/>
              </a:rPr>
              <a:t>Source: Steve </a:t>
            </a:r>
            <a:r>
              <a:rPr lang="en-US" sz="1200" dirty="0" err="1">
                <a:solidFill>
                  <a:schemeClr val="bg1"/>
                </a:solidFill>
                <a:cs typeface="Arial" pitchFamily="34" charset="0"/>
              </a:rPr>
              <a:t>Mabee</a:t>
            </a:r>
            <a:endParaRPr lang="en-US" sz="1200" dirty="0">
              <a:solidFill>
                <a:schemeClr val="bg1"/>
              </a:solidFill>
              <a:cs typeface="Arial"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P9060207.JPG">
            <a:extLst>
              <a:ext uri="{FF2B5EF4-FFF2-40B4-BE49-F238E27FC236}">
                <a16:creationId xmlns:a16="http://schemas.microsoft.com/office/drawing/2014/main" id="{609A8AF3-EA06-419D-B9C5-B1870CC7E0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2757"/>
            <a:ext cx="9144000" cy="5791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2">
            <a:extLst>
              <a:ext uri="{FF2B5EF4-FFF2-40B4-BE49-F238E27FC236}">
                <a16:creationId xmlns:a16="http://schemas.microsoft.com/office/drawing/2014/main" id="{35C4E7B3-6C80-45DB-808E-F7245B53123E}"/>
              </a:ext>
            </a:extLst>
          </p:cNvPr>
          <p:cNvSpPr txBox="1">
            <a:spLocks noChangeArrowheads="1"/>
          </p:cNvSpPr>
          <p:nvPr/>
        </p:nvSpPr>
        <p:spPr bwMode="auto">
          <a:xfrm>
            <a:off x="0" y="6477661"/>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1200"/>
              </a:spcAft>
              <a:buChar char="•"/>
              <a:defRPr sz="2800">
                <a:solidFill>
                  <a:srgbClr val="17375E"/>
                </a:solidFill>
                <a:latin typeface="Book Antiqua" panose="02040602050305030304" pitchFamily="18" charset="0"/>
              </a:defRPr>
            </a:lvl1pPr>
            <a:lvl2pPr marL="742950" indent="-285750">
              <a:spcBef>
                <a:spcPct val="20000"/>
              </a:spcBef>
              <a:buSzPct val="100000"/>
              <a:buFont typeface="Arial" panose="020B0604020202020204" pitchFamily="34" charset="0"/>
              <a:buChar char="•"/>
              <a:defRPr sz="2400">
                <a:solidFill>
                  <a:schemeClr val="tx1"/>
                </a:solidFill>
                <a:latin typeface="Book Antiqua" panose="02040602050305030304" pitchFamily="18" charset="0"/>
              </a:defRPr>
            </a:lvl2pPr>
            <a:lvl3pPr marL="1143000" indent="-228600">
              <a:spcBef>
                <a:spcPct val="20000"/>
              </a:spcBef>
              <a:buSzPct val="80000"/>
              <a:buFont typeface="Wingdings" panose="05000000000000000000" pitchFamily="2" charset="2"/>
              <a:buChar char="Ø"/>
              <a:defRPr sz="2400">
                <a:solidFill>
                  <a:schemeClr val="tx1"/>
                </a:solidFill>
                <a:latin typeface="Book Antiqua" panose="02040602050305030304" pitchFamily="18" charset="0"/>
              </a:defRPr>
            </a:lvl3pPr>
            <a:lvl4pPr marL="1600200" indent="-228600">
              <a:spcBef>
                <a:spcPct val="20000"/>
              </a:spcBef>
              <a:buFont typeface="Arial" panose="020B0604020202020204" pitchFamily="34" charset="0"/>
              <a:buChar char="–"/>
              <a:defRPr sz="2000">
                <a:solidFill>
                  <a:schemeClr val="tx1"/>
                </a:solidFill>
                <a:latin typeface="Book Antiqua" panose="02040602050305030304" pitchFamily="18" charset="0"/>
              </a:defRPr>
            </a:lvl4pPr>
            <a:lvl5pPr marL="2057400" indent="-228600">
              <a:spcBef>
                <a:spcPct val="20000"/>
              </a:spcBef>
              <a:buFont typeface="Arial" panose="020B0604020202020204" pitchFamily="34" charset="0"/>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Book Antiqua" panose="02040602050305030304" pitchFamily="18" charset="0"/>
              </a:defRPr>
            </a:lvl9pPr>
          </a:lstStyle>
          <a:p>
            <a:pPr eaLnBrk="1" hangingPunct="1">
              <a:spcBef>
                <a:spcPct val="0"/>
              </a:spcBef>
              <a:spcAft>
                <a:spcPct val="0"/>
              </a:spcAft>
              <a:buFontTx/>
              <a:buNone/>
            </a:pPr>
            <a:r>
              <a:rPr lang="en-US" altLang="en-US" sz="1200" dirty="0">
                <a:solidFill>
                  <a:schemeClr val="bg1"/>
                </a:solidFill>
                <a:latin typeface="Arial" panose="020B0604020202020204" pitchFamily="34" charset="0"/>
              </a:rPr>
              <a:t>Photo: J. </a:t>
            </a:r>
            <a:r>
              <a:rPr lang="en-US" altLang="en-US" sz="1200" dirty="0" err="1">
                <a:solidFill>
                  <a:schemeClr val="bg1"/>
                </a:solidFill>
                <a:latin typeface="Arial" panose="020B0604020202020204" pitchFamily="34" charset="0"/>
              </a:rPr>
              <a:t>Kopera</a:t>
            </a:r>
            <a:endParaRPr lang="en-US" altLang="en-US" sz="1200" dirty="0">
              <a:solidFill>
                <a:schemeClr val="bg1"/>
              </a:solidFill>
              <a:latin typeface="Arial" panose="020B0604020202020204" pitchFamily="34" charset="0"/>
            </a:endParaRPr>
          </a:p>
        </p:txBody>
      </p:sp>
      <p:sp>
        <p:nvSpPr>
          <p:cNvPr id="4" name="Rectangle: Rounded Corners 3">
            <a:extLst>
              <a:ext uri="{FF2B5EF4-FFF2-40B4-BE49-F238E27FC236}">
                <a16:creationId xmlns:a16="http://schemas.microsoft.com/office/drawing/2014/main" id="{35849ECA-D96D-4D7C-AE20-7A7662611DE4}"/>
              </a:ext>
            </a:extLst>
          </p:cNvPr>
          <p:cNvSpPr/>
          <p:nvPr/>
        </p:nvSpPr>
        <p:spPr>
          <a:xfrm>
            <a:off x="216309" y="104114"/>
            <a:ext cx="4232787" cy="17599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400" b="1" dirty="0"/>
              <a:t>Infrastructure and Property Damage!</a:t>
            </a:r>
          </a:p>
        </p:txBody>
      </p:sp>
      <p:pic>
        <p:nvPicPr>
          <p:cNvPr id="5" name="Picture 3" descr="042.JPG">
            <a:extLst>
              <a:ext uri="{FF2B5EF4-FFF2-40B4-BE49-F238E27FC236}">
                <a16:creationId xmlns:a16="http://schemas.microsoft.com/office/drawing/2014/main" id="{85FF4C06-9BFA-4533-A256-3222CCEE39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5394" y="4100051"/>
            <a:ext cx="3441291" cy="2580968"/>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E109B9-B2FD-4F77-BF4C-E9D7FEC40A19}"/>
              </a:ext>
            </a:extLst>
          </p:cNvPr>
          <p:cNvSpPr txBox="1"/>
          <p:nvPr/>
        </p:nvSpPr>
        <p:spPr>
          <a:xfrm>
            <a:off x="7552302" y="6404794"/>
            <a:ext cx="1420710" cy="276999"/>
          </a:xfrm>
          <a:prstGeom prst="rect">
            <a:avLst/>
          </a:prstGeom>
          <a:noFill/>
          <a:effectLst>
            <a:outerShdw blurRad="50800" dist="38100" dir="2700000" algn="tl" rotWithShape="0">
              <a:prstClr val="black"/>
            </a:outerShdw>
          </a:effectLst>
        </p:spPr>
        <p:txBody>
          <a:bodyPr wrap="none">
            <a:spAutoFit/>
          </a:bodyPr>
          <a:lstStyle/>
          <a:p>
            <a:pPr eaLnBrk="1" hangingPunct="1">
              <a:defRPr/>
            </a:pPr>
            <a:r>
              <a:rPr lang="en-US" sz="1200" dirty="0">
                <a:solidFill>
                  <a:schemeClr val="bg1"/>
                </a:solidFill>
                <a:latin typeface="+mj-lt"/>
                <a:cs typeface="Arial" pitchFamily="34" charset="0"/>
              </a:rPr>
              <a:t>Photo: Steve </a:t>
            </a:r>
            <a:r>
              <a:rPr lang="en-US" sz="1200" dirty="0" err="1">
                <a:solidFill>
                  <a:schemeClr val="bg1"/>
                </a:solidFill>
                <a:latin typeface="+mj-lt"/>
                <a:cs typeface="Arial" pitchFamily="34" charset="0"/>
              </a:rPr>
              <a:t>Mabee</a:t>
            </a:r>
            <a:endParaRPr lang="en-US" sz="1200" dirty="0">
              <a:solidFill>
                <a:schemeClr val="bg1"/>
              </a:solidFill>
              <a:latin typeface="+mj-lt"/>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State Geologist\Projects\Irene\RT2-LS_ASSESS\route_landslide_assessment_photos\P9060131.JPG">
            <a:extLst>
              <a:ext uri="{FF2B5EF4-FFF2-40B4-BE49-F238E27FC236}">
                <a16:creationId xmlns:a16="http://schemas.microsoft.com/office/drawing/2014/main" id="{98F5422D-9D9E-4592-A0A8-0FE3C2869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9338"/>
            <a:ext cx="9144000" cy="58562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33325C6-64FC-4041-B1FD-B135D5275E40}"/>
              </a:ext>
            </a:extLst>
          </p:cNvPr>
          <p:cNvSpPr txBox="1"/>
          <p:nvPr/>
        </p:nvSpPr>
        <p:spPr>
          <a:xfrm>
            <a:off x="0" y="5562600"/>
            <a:ext cx="1490663" cy="276225"/>
          </a:xfrm>
          <a:prstGeom prst="rect">
            <a:avLst/>
          </a:prstGeom>
          <a:noFill/>
          <a:effectLst>
            <a:outerShdw blurRad="50800" dist="38100" dir="2700000" algn="tl" rotWithShape="0">
              <a:prstClr val="black"/>
            </a:outerShdw>
          </a:effectLst>
        </p:spPr>
        <p:txBody>
          <a:bodyPr wrap="none">
            <a:spAutoFit/>
          </a:bodyPr>
          <a:lstStyle/>
          <a:p>
            <a:pPr eaLnBrk="1" hangingPunct="1">
              <a:defRPr/>
            </a:pPr>
            <a:r>
              <a:rPr lang="en-US" sz="1200" dirty="0">
                <a:solidFill>
                  <a:srgbClr val="000000"/>
                </a:solidFill>
                <a:cs typeface="Arial" pitchFamily="34" charset="0"/>
              </a:rPr>
              <a:t>Photo by J. </a:t>
            </a:r>
            <a:r>
              <a:rPr lang="en-US" sz="1200" dirty="0" err="1">
                <a:solidFill>
                  <a:srgbClr val="000000"/>
                </a:solidFill>
                <a:cs typeface="Arial" pitchFamily="34" charset="0"/>
              </a:rPr>
              <a:t>Kopera</a:t>
            </a:r>
            <a:endParaRPr lang="en-US" sz="1200" dirty="0">
              <a:solidFill>
                <a:srgbClr val="000000"/>
              </a:solidFill>
              <a:cs typeface="Arial" pitchFamily="34" charset="0"/>
            </a:endParaRPr>
          </a:p>
        </p:txBody>
      </p:sp>
      <p:sp>
        <p:nvSpPr>
          <p:cNvPr id="5" name="Rectangle: Rounded Corners 4">
            <a:extLst>
              <a:ext uri="{FF2B5EF4-FFF2-40B4-BE49-F238E27FC236}">
                <a16:creationId xmlns:a16="http://schemas.microsoft.com/office/drawing/2014/main" id="{BE69447B-2E62-49E3-BD3B-A6816B0FCBA2}"/>
              </a:ext>
            </a:extLst>
          </p:cNvPr>
          <p:cNvSpPr/>
          <p:nvPr/>
        </p:nvSpPr>
        <p:spPr>
          <a:xfrm>
            <a:off x="216309" y="182770"/>
            <a:ext cx="4232787" cy="17599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400" b="1" dirty="0"/>
              <a:t>Natural Resource Impacts!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extLst>
              <p:ext uri="{D42A27DB-BD31-4B8C-83A1-F6EECF244321}">
                <p14:modId xmlns:p14="http://schemas.microsoft.com/office/powerpoint/2010/main" val="243570039"/>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3AC8D859-8523-4979-B92D-0D7D29BC7216}"/>
              </a:ext>
            </a:extLst>
          </p:cNvPr>
          <p:cNvSpPr txBox="1"/>
          <p:nvPr/>
        </p:nvSpPr>
        <p:spPr>
          <a:xfrm>
            <a:off x="7344694" y="6538453"/>
            <a:ext cx="1691149" cy="230832"/>
          </a:xfrm>
          <a:prstGeom prst="rect">
            <a:avLst/>
          </a:prstGeom>
          <a:noFill/>
        </p:spPr>
        <p:txBody>
          <a:bodyPr wrap="square" rtlCol="0">
            <a:spAutoFit/>
          </a:bodyPr>
          <a:lstStyle/>
          <a:p>
            <a:pPr algn="r"/>
            <a:r>
              <a:rPr lang="en-US" sz="900" dirty="0"/>
              <a:t>Slide Courtesy: NOAA-RFC</a:t>
            </a:r>
          </a:p>
        </p:txBody>
      </p:sp>
    </p:spTree>
    <p:extLst>
      <p:ext uri="{BB962C8B-B14F-4D97-AF65-F5344CB8AC3E}">
        <p14:creationId xmlns:p14="http://schemas.microsoft.com/office/powerpoint/2010/main" val="743651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4E7D5DE-E6D6-47F3-B2A8-B73380BB408E}"/>
              </a:ext>
            </a:extLst>
          </p:cNvPr>
          <p:cNvSpPr txBox="1"/>
          <p:nvPr/>
        </p:nvSpPr>
        <p:spPr>
          <a:xfrm>
            <a:off x="7344694" y="6538453"/>
            <a:ext cx="1691149" cy="230832"/>
          </a:xfrm>
          <a:prstGeom prst="rect">
            <a:avLst/>
          </a:prstGeom>
          <a:noFill/>
        </p:spPr>
        <p:txBody>
          <a:bodyPr wrap="square" rtlCol="0">
            <a:spAutoFit/>
          </a:bodyPr>
          <a:lstStyle/>
          <a:p>
            <a:pPr algn="r"/>
            <a:r>
              <a:rPr lang="en-US" sz="900" dirty="0"/>
              <a:t>Slide Courtesy: NOAA-RFC</a:t>
            </a:r>
          </a:p>
        </p:txBody>
      </p:sp>
    </p:spTree>
    <p:extLst>
      <p:ext uri="{BB962C8B-B14F-4D97-AF65-F5344CB8AC3E}">
        <p14:creationId xmlns:p14="http://schemas.microsoft.com/office/powerpoint/2010/main" val="3190210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43" y="48646"/>
            <a:ext cx="8915400" cy="688773"/>
          </a:xfrm>
          <a:ln>
            <a:solidFill>
              <a:srgbClr val="0070C0"/>
            </a:solidFill>
          </a:ln>
        </p:spPr>
        <p:txBody>
          <a:bodyPr>
            <a:normAutofit fontScale="90000"/>
          </a:bodyPr>
          <a:lstStyle/>
          <a:p>
            <a:pPr algn="ctr"/>
            <a:r>
              <a:rPr lang="en-US" sz="3200" dirty="0">
                <a:solidFill>
                  <a:srgbClr val="0000DE"/>
                </a:solidFill>
              </a:rPr>
              <a:t>Local Basin Development/Drought (Norwood, MA)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872723"/>
            <a:ext cx="4362450" cy="2723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49" y="872723"/>
            <a:ext cx="4543425" cy="2723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74333" y="1667470"/>
            <a:ext cx="1371600" cy="369332"/>
          </a:xfrm>
          <a:prstGeom prst="rect">
            <a:avLst/>
          </a:prstGeom>
          <a:noFill/>
        </p:spPr>
        <p:txBody>
          <a:bodyPr wrap="square" rtlCol="0">
            <a:spAutoFit/>
          </a:bodyPr>
          <a:lstStyle/>
          <a:p>
            <a:r>
              <a:rPr lang="en-US" dirty="0">
                <a:solidFill>
                  <a:srgbClr val="FF0000"/>
                </a:solidFill>
              </a:rPr>
              <a:t>50” Deficit</a:t>
            </a:r>
          </a:p>
        </p:txBody>
      </p:sp>
      <p:cxnSp>
        <p:nvCxnSpPr>
          <p:cNvPr id="5" name="Straight Arrow Connector 4"/>
          <p:cNvCxnSpPr/>
          <p:nvPr/>
        </p:nvCxnSpPr>
        <p:spPr>
          <a:xfrm>
            <a:off x="3276600" y="1921470"/>
            <a:ext cx="990600" cy="2745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324600" y="1688974"/>
            <a:ext cx="1676400" cy="369332"/>
          </a:xfrm>
          <a:prstGeom prst="rect">
            <a:avLst/>
          </a:prstGeom>
          <a:noFill/>
        </p:spPr>
        <p:txBody>
          <a:bodyPr wrap="square" rtlCol="0">
            <a:spAutoFit/>
          </a:bodyPr>
          <a:lstStyle/>
          <a:p>
            <a:r>
              <a:rPr lang="en-US" dirty="0">
                <a:solidFill>
                  <a:srgbClr val="FF0000"/>
                </a:solidFill>
              </a:rPr>
              <a:t>25” Deficit</a:t>
            </a:r>
          </a:p>
        </p:txBody>
      </p:sp>
      <p:cxnSp>
        <p:nvCxnSpPr>
          <p:cNvPr id="8" name="Straight Arrow Connector 7"/>
          <p:cNvCxnSpPr/>
          <p:nvPr/>
        </p:nvCxnSpPr>
        <p:spPr>
          <a:xfrm>
            <a:off x="7467600" y="1921470"/>
            <a:ext cx="1447800" cy="1153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6151748"/>
            <a:ext cx="2591858" cy="480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3596645"/>
            <a:ext cx="4362450" cy="2480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al 14"/>
          <p:cNvSpPr/>
          <p:nvPr/>
        </p:nvSpPr>
        <p:spPr>
          <a:xfrm>
            <a:off x="1447800" y="51054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950" y="3626148"/>
            <a:ext cx="4543424" cy="245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466" y="6095665"/>
            <a:ext cx="2438400" cy="415498"/>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US" sz="2100" dirty="0">
                <a:effectLst>
                  <a:outerShdw blurRad="38100" dist="38100" dir="2700000" algn="tl">
                    <a:srgbClr val="000000">
                      <a:alpha val="43137"/>
                    </a:srgbClr>
                  </a:outerShdw>
                </a:effectLst>
              </a:rPr>
              <a:t>1960s Drought</a:t>
            </a:r>
          </a:p>
        </p:txBody>
      </p:sp>
      <p:sp>
        <p:nvSpPr>
          <p:cNvPr id="14" name="TextBox 13"/>
          <p:cNvSpPr txBox="1"/>
          <p:nvPr/>
        </p:nvSpPr>
        <p:spPr>
          <a:xfrm>
            <a:off x="6526159" y="6072582"/>
            <a:ext cx="2438400" cy="415498"/>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US" sz="2100" dirty="0">
                <a:effectLst>
                  <a:outerShdw blurRad="38100" dist="38100" dir="2700000" algn="tl">
                    <a:srgbClr val="000000">
                      <a:alpha val="43137"/>
                    </a:srgbClr>
                  </a:outerShdw>
                </a:effectLst>
              </a:rPr>
              <a:t>2015-2017 Drought</a:t>
            </a:r>
          </a:p>
        </p:txBody>
      </p:sp>
      <p:sp>
        <p:nvSpPr>
          <p:cNvPr id="7" name="Oval 6"/>
          <p:cNvSpPr/>
          <p:nvPr/>
        </p:nvSpPr>
        <p:spPr>
          <a:xfrm>
            <a:off x="6843712" y="5105400"/>
            <a:ext cx="852488"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7D54D1-2388-4E44-B065-9FAD27D17903}"/>
              </a:ext>
            </a:extLst>
          </p:cNvPr>
          <p:cNvSpPr txBox="1"/>
          <p:nvPr/>
        </p:nvSpPr>
        <p:spPr>
          <a:xfrm>
            <a:off x="7344694" y="6538453"/>
            <a:ext cx="1691149" cy="230832"/>
          </a:xfrm>
          <a:prstGeom prst="rect">
            <a:avLst/>
          </a:prstGeom>
          <a:noFill/>
        </p:spPr>
        <p:txBody>
          <a:bodyPr wrap="square" rtlCol="0">
            <a:spAutoFit/>
          </a:bodyPr>
          <a:lstStyle/>
          <a:p>
            <a:pPr algn="r"/>
            <a:r>
              <a:rPr lang="en-US" sz="900" dirty="0"/>
              <a:t>Slide Courtesy: NOAA-RFC</a:t>
            </a:r>
          </a:p>
        </p:txBody>
      </p:sp>
    </p:spTree>
    <p:extLst>
      <p:ext uri="{BB962C8B-B14F-4D97-AF65-F5344CB8AC3E}">
        <p14:creationId xmlns:p14="http://schemas.microsoft.com/office/powerpoint/2010/main" val="293393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5743" y="1222685"/>
            <a:ext cx="4572000" cy="4247317"/>
          </a:xfrm>
          <a:prstGeom prst="rect">
            <a:avLst/>
          </a:prstGeom>
          <a:noFill/>
        </p:spPr>
        <p:txBody>
          <a:bodyPr wrap="square" rtlCol="0">
            <a:spAutoFit/>
          </a:bodyPr>
          <a:lstStyle/>
          <a:p>
            <a:pPr algn="ctr"/>
            <a:r>
              <a:rPr lang="en-US" sz="3000" dirty="0">
                <a:solidFill>
                  <a:prstClr val="black"/>
                </a:solidFill>
                <a:ea typeface="+mj-ea"/>
                <a:cs typeface="+mj-cs"/>
              </a:rPr>
              <a:t>So what is going on?</a:t>
            </a:r>
          </a:p>
          <a:p>
            <a:pPr algn="ctr"/>
            <a:endParaRPr lang="en-US" sz="3000" dirty="0">
              <a:solidFill>
                <a:prstClr val="black"/>
              </a:solidFill>
              <a:ea typeface="+mj-ea"/>
              <a:cs typeface="+mj-cs"/>
            </a:endParaRPr>
          </a:p>
          <a:p>
            <a:pPr algn="ctr"/>
            <a:r>
              <a:rPr lang="en-US" sz="3000" dirty="0">
                <a:solidFill>
                  <a:prstClr val="black"/>
                </a:solidFill>
                <a:ea typeface="+mj-ea"/>
                <a:cs typeface="+mj-cs"/>
              </a:rPr>
              <a:t>How should Massachusetts address its new hydrological regime and impacts?</a:t>
            </a:r>
          </a:p>
          <a:p>
            <a:pPr algn="ctr"/>
            <a:endParaRPr lang="en-US" sz="3000" dirty="0">
              <a:solidFill>
                <a:prstClr val="black"/>
              </a:solidFill>
              <a:ea typeface="+mj-ea"/>
              <a:cs typeface="+mj-cs"/>
            </a:endParaRPr>
          </a:p>
          <a:p>
            <a:pPr algn="ctr"/>
            <a:r>
              <a:rPr lang="en-US" sz="3000" dirty="0">
                <a:solidFill>
                  <a:prstClr val="black"/>
                </a:solidFill>
                <a:ea typeface="+mj-ea"/>
                <a:cs typeface="+mj-cs"/>
              </a:rPr>
              <a:t>What should we do at the </a:t>
            </a:r>
            <a:r>
              <a:rPr lang="en-US" sz="3000" b="1" u="sng" dirty="0">
                <a:solidFill>
                  <a:prstClr val="black"/>
                </a:solidFill>
                <a:ea typeface="+mj-ea"/>
                <a:cs typeface="+mj-cs"/>
              </a:rPr>
              <a:t>state</a:t>
            </a:r>
            <a:r>
              <a:rPr lang="en-US" sz="3000" dirty="0">
                <a:solidFill>
                  <a:prstClr val="black"/>
                </a:solidFill>
                <a:ea typeface="+mj-ea"/>
                <a:cs typeface="+mj-cs"/>
              </a:rPr>
              <a:t> and </a:t>
            </a:r>
            <a:r>
              <a:rPr lang="en-US" sz="3000" b="1" u="sng" dirty="0">
                <a:solidFill>
                  <a:prstClr val="black"/>
                </a:solidFill>
                <a:ea typeface="+mj-ea"/>
                <a:cs typeface="+mj-cs"/>
              </a:rPr>
              <a:t>local</a:t>
            </a:r>
            <a:r>
              <a:rPr lang="en-US" sz="3000" dirty="0">
                <a:solidFill>
                  <a:prstClr val="black"/>
                </a:solidFill>
                <a:ea typeface="+mj-ea"/>
                <a:cs typeface="+mj-cs"/>
              </a:rPr>
              <a:t> levels?</a:t>
            </a:r>
            <a:endParaRPr lang="en-US" sz="1800" dirty="0"/>
          </a:p>
        </p:txBody>
      </p:sp>
      <p:pic>
        <p:nvPicPr>
          <p:cNvPr id="69634" name="Picture 2" descr="http://9stucks.com/wp-content/uploads/2012/03/PersonAskingQuestion-270x300.jpg"/>
          <p:cNvPicPr>
            <a:picLocks noChangeAspect="1" noChangeArrowheads="1"/>
          </p:cNvPicPr>
          <p:nvPr/>
        </p:nvPicPr>
        <p:blipFill>
          <a:blip r:embed="rId2" cstate="print"/>
          <a:srcRect/>
          <a:stretch>
            <a:fillRect/>
          </a:stretch>
        </p:blipFill>
        <p:spPr bwMode="auto">
          <a:xfrm>
            <a:off x="5630812" y="1797251"/>
            <a:ext cx="2286000" cy="2539999"/>
          </a:xfrm>
          <a:prstGeom prst="rect">
            <a:avLst/>
          </a:prstGeom>
          <a:noFill/>
          <a:ln>
            <a:solidFill>
              <a:schemeClr val="tx1"/>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935" y="2438392"/>
            <a:ext cx="7979480" cy="3647776"/>
          </a:xfrm>
          <a:prstGeom prst="rect">
            <a:avLst/>
          </a:prstGeom>
          <a:noFill/>
          <a:ln>
            <a:solidFill>
              <a:schemeClr val="tx1"/>
            </a:solidFill>
          </a:ln>
        </p:spPr>
      </p:pic>
      <p:sp>
        <p:nvSpPr>
          <p:cNvPr id="89091" name="Rectangle 3"/>
          <p:cNvSpPr>
            <a:spLocks noGrp="1" noChangeArrowheads="1"/>
          </p:cNvSpPr>
          <p:nvPr>
            <p:ph type="title"/>
          </p:nvPr>
        </p:nvSpPr>
        <p:spPr>
          <a:xfrm>
            <a:off x="437611" y="266394"/>
            <a:ext cx="8131803" cy="741106"/>
          </a:xfrm>
          <a:noFill/>
          <a:ln w="19050">
            <a:noFill/>
          </a:ln>
        </p:spPr>
        <p:txBody>
          <a:bodyPr>
            <a:noAutofit/>
          </a:bodyPr>
          <a:lstStyle/>
          <a:p>
            <a:pPr algn="l" eaLnBrk="1" hangingPunct="1">
              <a:defRPr/>
            </a:pPr>
            <a:r>
              <a:rPr lang="en-US" sz="2900" dirty="0">
                <a:solidFill>
                  <a:srgbClr val="0000DE"/>
                </a:solidFill>
              </a:rPr>
              <a:t>Understanding the Problem………its really basic!</a:t>
            </a:r>
          </a:p>
        </p:txBody>
      </p:sp>
      <p:sp>
        <p:nvSpPr>
          <p:cNvPr id="12292" name="Text Box 4"/>
          <p:cNvSpPr txBox="1">
            <a:spLocks noChangeArrowheads="1"/>
          </p:cNvSpPr>
          <p:nvPr/>
        </p:nvSpPr>
        <p:spPr bwMode="auto">
          <a:xfrm>
            <a:off x="1600200" y="1625186"/>
            <a:ext cx="2175193" cy="369332"/>
          </a:xfrm>
          <a:prstGeom prst="rect">
            <a:avLst/>
          </a:prstGeom>
          <a:solidFill>
            <a:srgbClr val="EBFDBF"/>
          </a:solidFill>
          <a:ln w="9525">
            <a:solidFill>
              <a:schemeClr val="tx1"/>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1800" b="1" dirty="0">
                <a:solidFill>
                  <a:srgbClr val="006600"/>
                </a:solidFill>
              </a:rPr>
              <a:t>Pre-Development</a:t>
            </a:r>
          </a:p>
        </p:txBody>
      </p:sp>
      <p:sp>
        <p:nvSpPr>
          <p:cNvPr id="12293" name="Text Box 5"/>
          <p:cNvSpPr txBox="1">
            <a:spLocks noChangeArrowheads="1"/>
          </p:cNvSpPr>
          <p:nvPr/>
        </p:nvSpPr>
        <p:spPr bwMode="auto">
          <a:xfrm>
            <a:off x="4972050" y="1442996"/>
            <a:ext cx="2657475" cy="646331"/>
          </a:xfrm>
          <a:prstGeom prst="rect">
            <a:avLst/>
          </a:prstGeom>
          <a:solidFill>
            <a:srgbClr val="EBFDBF"/>
          </a:solidFill>
          <a:ln w="9525">
            <a:solidFill>
              <a:schemeClr val="tx1"/>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1800" b="1" dirty="0">
                <a:solidFill>
                  <a:srgbClr val="006600"/>
                </a:solidFill>
              </a:rPr>
              <a:t>Impacts from Typical Development</a:t>
            </a:r>
          </a:p>
        </p:txBody>
      </p:sp>
    </p:spTree>
    <p:extLst>
      <p:ext uri="{BB962C8B-B14F-4D97-AF65-F5344CB8AC3E}">
        <p14:creationId xmlns:p14="http://schemas.microsoft.com/office/powerpoint/2010/main" val="1414666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B0E2-D1BD-45B1-8C1A-0963F85230F0}"/>
              </a:ext>
            </a:extLst>
          </p:cNvPr>
          <p:cNvSpPr>
            <a:spLocks noGrp="1"/>
          </p:cNvSpPr>
          <p:nvPr>
            <p:ph type="title"/>
          </p:nvPr>
        </p:nvSpPr>
        <p:spPr>
          <a:xfrm>
            <a:off x="447675" y="341313"/>
            <a:ext cx="8229600" cy="628781"/>
          </a:xfrm>
        </p:spPr>
        <p:txBody>
          <a:bodyPr anchor="t">
            <a:normAutofit/>
          </a:bodyPr>
          <a:lstStyle/>
          <a:p>
            <a:r>
              <a:rPr lang="en-US" sz="3200" dirty="0">
                <a:solidFill>
                  <a:srgbClr val="0000DE"/>
                </a:solidFill>
              </a:rPr>
              <a:t>Some recent research &amp; thoughts</a:t>
            </a:r>
          </a:p>
        </p:txBody>
      </p:sp>
      <p:sp>
        <p:nvSpPr>
          <p:cNvPr id="3" name="Content Placeholder 2">
            <a:extLst>
              <a:ext uri="{FF2B5EF4-FFF2-40B4-BE49-F238E27FC236}">
                <a16:creationId xmlns:a16="http://schemas.microsoft.com/office/drawing/2014/main" id="{8EF3CC84-F4EA-44EF-9C81-B2D15B8047F3}"/>
              </a:ext>
            </a:extLst>
          </p:cNvPr>
          <p:cNvSpPr>
            <a:spLocks noGrp="1"/>
          </p:cNvSpPr>
          <p:nvPr>
            <p:ph idx="1"/>
          </p:nvPr>
        </p:nvSpPr>
        <p:spPr>
          <a:xfrm>
            <a:off x="400434" y="1055284"/>
            <a:ext cx="8229600" cy="2421194"/>
          </a:xfrm>
        </p:spPr>
        <p:txBody>
          <a:bodyPr>
            <a:normAutofit lnSpcReduction="10000"/>
          </a:bodyPr>
          <a:lstStyle/>
          <a:p>
            <a:pPr>
              <a:spcAft>
                <a:spcPts val="600"/>
              </a:spcAft>
            </a:pPr>
            <a:r>
              <a:rPr lang="en-US" sz="2100" dirty="0"/>
              <a:t>Precipitation although below average is still having greater impacts today than during the drought of record …… only difference is Land Use changes!</a:t>
            </a:r>
          </a:p>
          <a:p>
            <a:pPr>
              <a:spcAft>
                <a:spcPts val="600"/>
              </a:spcAft>
            </a:pPr>
            <a:r>
              <a:rPr lang="en-US" sz="2100" dirty="0"/>
              <a:t>Shallow upland soils/sediment are major contributors to streamflow and aquifer recharge</a:t>
            </a:r>
          </a:p>
          <a:p>
            <a:pPr>
              <a:spcAft>
                <a:spcPts val="600"/>
              </a:spcAft>
            </a:pPr>
            <a:r>
              <a:rPr lang="en-US" sz="2100" dirty="0"/>
              <a:t>Water in streams does not get there by ‘running off’ over the land surface but subsurface from hillslopes, stormwater flow</a:t>
            </a:r>
          </a:p>
        </p:txBody>
      </p:sp>
      <p:sp>
        <p:nvSpPr>
          <p:cNvPr id="4" name="Date Placeholder 3">
            <a:extLst>
              <a:ext uri="{FF2B5EF4-FFF2-40B4-BE49-F238E27FC236}">
                <a16:creationId xmlns:a16="http://schemas.microsoft.com/office/drawing/2014/main" id="{902A6DCC-7795-4D41-A8D2-976C45EDEC01}"/>
              </a:ext>
            </a:extLst>
          </p:cNvPr>
          <p:cNvSpPr>
            <a:spLocks noGrp="1"/>
          </p:cNvSpPr>
          <p:nvPr>
            <p:ph type="dt" sz="half" idx="10"/>
          </p:nvPr>
        </p:nvSpPr>
        <p:spPr/>
        <p:txBody>
          <a:bodyPr/>
          <a:lstStyle/>
          <a:p>
            <a:fld id="{14CB1CAA-32CD-4B55-B92A-B8F0843CACF4}" type="datetime2">
              <a:rPr lang="en-US" smtClean="0"/>
              <a:t>Thursday, March 11, 2021</a:t>
            </a:fld>
            <a:endParaRPr lang="en-US" dirty="0"/>
          </a:p>
        </p:txBody>
      </p:sp>
      <p:sp>
        <p:nvSpPr>
          <p:cNvPr id="5" name="Footer Placeholder 4">
            <a:extLst>
              <a:ext uri="{FF2B5EF4-FFF2-40B4-BE49-F238E27FC236}">
                <a16:creationId xmlns:a16="http://schemas.microsoft.com/office/drawing/2014/main" id="{04EA469E-89A5-4803-9917-151E25B6FE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37E070-FCAC-4A89-AC7A-B43B64CC5DCB}"/>
              </a:ext>
            </a:extLst>
          </p:cNvPr>
          <p:cNvSpPr>
            <a:spLocks noGrp="1"/>
          </p:cNvSpPr>
          <p:nvPr>
            <p:ph type="sldNum" sz="quarter" idx="12"/>
          </p:nvPr>
        </p:nvSpPr>
        <p:spPr/>
        <p:txBody>
          <a:bodyPr/>
          <a:lstStyle/>
          <a:p>
            <a:fld id="{1789C0F2-17E0-497A-9BBE-0C73201AAFE3}" type="slidenum">
              <a:rPr lang="en-US" smtClean="0"/>
              <a:pPr/>
              <a:t>29</a:t>
            </a:fld>
            <a:endParaRPr lang="en-US" dirty="0"/>
          </a:p>
        </p:txBody>
      </p:sp>
      <p:sp>
        <p:nvSpPr>
          <p:cNvPr id="7" name="Rectangle 6">
            <a:extLst>
              <a:ext uri="{FF2B5EF4-FFF2-40B4-BE49-F238E27FC236}">
                <a16:creationId xmlns:a16="http://schemas.microsoft.com/office/drawing/2014/main" id="{5C5B7944-EE5D-46CB-970C-9DB841860964}"/>
              </a:ext>
            </a:extLst>
          </p:cNvPr>
          <p:cNvSpPr/>
          <p:nvPr/>
        </p:nvSpPr>
        <p:spPr>
          <a:xfrm>
            <a:off x="400434" y="3857474"/>
            <a:ext cx="5368413" cy="203834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The BOTTOM LINE!</a:t>
            </a:r>
          </a:p>
          <a:p>
            <a:pPr algn="ctr"/>
            <a:r>
              <a:rPr lang="en-US" dirty="0">
                <a:solidFill>
                  <a:schemeClr val="bg1"/>
                </a:solidFill>
              </a:rPr>
              <a:t>Land Use Matters ……</a:t>
            </a:r>
            <a:r>
              <a:rPr lang="en-US" b="1" dirty="0">
                <a:solidFill>
                  <a:srgbClr val="FF0000"/>
                </a:solidFill>
              </a:rPr>
              <a:t>a LOT</a:t>
            </a:r>
            <a:r>
              <a:rPr lang="en-US" dirty="0">
                <a:solidFill>
                  <a:schemeClr val="bg1"/>
                </a:solidFill>
              </a:rPr>
              <a:t>!</a:t>
            </a:r>
          </a:p>
          <a:p>
            <a:pPr algn="ctr"/>
            <a:r>
              <a:rPr lang="en-US" dirty="0">
                <a:solidFill>
                  <a:schemeClr val="bg1"/>
                </a:solidFill>
              </a:rPr>
              <a:t>Open Space Matters!!</a:t>
            </a:r>
          </a:p>
          <a:p>
            <a:pPr algn="ctr"/>
            <a:r>
              <a:rPr lang="en-US" b="1" u="sng" dirty="0">
                <a:solidFill>
                  <a:schemeClr val="bg1"/>
                </a:solidFill>
              </a:rPr>
              <a:t>Where</a:t>
            </a:r>
            <a:r>
              <a:rPr lang="en-US" dirty="0">
                <a:solidFill>
                  <a:schemeClr val="bg1"/>
                </a:solidFill>
              </a:rPr>
              <a:t> development occurs Matters!</a:t>
            </a:r>
          </a:p>
          <a:p>
            <a:pPr algn="ctr"/>
            <a:r>
              <a:rPr lang="en-US" b="1" u="sng" dirty="0">
                <a:solidFill>
                  <a:schemeClr val="bg1"/>
                </a:solidFill>
              </a:rPr>
              <a:t>What</a:t>
            </a:r>
            <a:r>
              <a:rPr lang="en-US" dirty="0">
                <a:solidFill>
                  <a:schemeClr val="bg1"/>
                </a:solidFill>
              </a:rPr>
              <a:t> we protect Matters!</a:t>
            </a:r>
          </a:p>
        </p:txBody>
      </p:sp>
      <p:pic>
        <p:nvPicPr>
          <p:cNvPr id="8" name="Picture 9" descr="Dennis Pond 750 copy">
            <a:extLst>
              <a:ext uri="{FF2B5EF4-FFF2-40B4-BE49-F238E27FC236}">
                <a16:creationId xmlns:a16="http://schemas.microsoft.com/office/drawing/2014/main" id="{673DF895-1F0C-41BB-83D7-31D96415C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216" y="3792259"/>
            <a:ext cx="2889782" cy="216877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33E55412-440D-49E5-A5F2-D671D2711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592" y="77832"/>
            <a:ext cx="898884" cy="119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3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20D46-4CEF-41EF-9D65-CE5D9155E8F0}"/>
              </a:ext>
            </a:extLst>
          </p:cNvPr>
          <p:cNvSpPr>
            <a:spLocks noGrp="1"/>
          </p:cNvSpPr>
          <p:nvPr>
            <p:ph type="title"/>
          </p:nvPr>
        </p:nvSpPr>
        <p:spPr>
          <a:xfrm>
            <a:off x="628650" y="453614"/>
            <a:ext cx="7886700" cy="1325563"/>
          </a:xfrm>
        </p:spPr>
        <p:txBody>
          <a:bodyPr vert="horz" lIns="91440" tIns="45720" rIns="91440" bIns="45720" rtlCol="0" anchor="ctr">
            <a:normAutofit/>
          </a:bodyPr>
          <a:lstStyle/>
          <a:p>
            <a:pPr eaLnBrk="1" hangingPunct="1">
              <a:lnSpc>
                <a:spcPct val="90000"/>
              </a:lnSpc>
            </a:pPr>
            <a:r>
              <a:rPr lang="en-US" sz="4400" kern="1200" dirty="0">
                <a:latin typeface="+mj-lt"/>
                <a:ea typeface="+mj-ea"/>
                <a:cs typeface="+mj-cs"/>
              </a:rPr>
              <a:t>MA Drought Management Plan</a:t>
            </a:r>
            <a:br>
              <a:rPr lang="en-US" sz="4400" kern="1200" dirty="0"/>
            </a:br>
            <a:r>
              <a:rPr lang="en-US" sz="4400" kern="1200" dirty="0">
                <a:latin typeface="+mj-lt"/>
                <a:ea typeface="+mj-ea"/>
                <a:cs typeface="+mj-cs"/>
              </a:rPr>
              <a:t>Drought Levels</a:t>
            </a:r>
            <a:endParaRPr lang="en-US" dirty="0">
              <a:cs typeface="Calibri"/>
            </a:endParaRPr>
          </a:p>
        </p:txBody>
      </p:sp>
      <p:pic>
        <p:nvPicPr>
          <p:cNvPr id="5" name="Picture 4">
            <a:extLst>
              <a:ext uri="{FF2B5EF4-FFF2-40B4-BE49-F238E27FC236}">
                <a16:creationId xmlns:a16="http://schemas.microsoft.com/office/drawing/2014/main" id="{F5EC22B7-7BC0-4DDC-BAE3-B552B71AA6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06" y="2959270"/>
            <a:ext cx="7893844" cy="1559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E2146D63-3D23-49F4-A14A-F6773BBE7835}"/>
              </a:ext>
            </a:extLst>
          </p:cNvPr>
          <p:cNvSpPr/>
          <p:nvPr/>
        </p:nvSpPr>
        <p:spPr>
          <a:xfrm>
            <a:off x="4441195" y="3198168"/>
            <a:ext cx="261610" cy="461665"/>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D8AF1315-1CE5-41FA-ADF1-097AAD617A9C}"/>
              </a:ext>
            </a:extLst>
          </p:cNvPr>
          <p:cNvSpPr/>
          <p:nvPr/>
        </p:nvSpPr>
        <p:spPr>
          <a:xfrm>
            <a:off x="4441195" y="3198168"/>
            <a:ext cx="261610" cy="461665"/>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1999380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934D6DC-2872-4DD3-B001-145FD1233ABA}"/>
              </a:ext>
            </a:extLst>
          </p:cNvPr>
          <p:cNvSpPr/>
          <p:nvPr/>
        </p:nvSpPr>
        <p:spPr>
          <a:xfrm>
            <a:off x="495300" y="1258703"/>
            <a:ext cx="8153400" cy="4511675"/>
          </a:xfrm>
          <a:prstGeom prst="roundRect">
            <a:avLst/>
          </a:prstGeom>
          <a:solidFill>
            <a:schemeClr val="bg1"/>
          </a:solidFill>
          <a:ln>
            <a:solidFill>
              <a:srgbClr val="99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819" name="Title 1">
            <a:extLst>
              <a:ext uri="{FF2B5EF4-FFF2-40B4-BE49-F238E27FC236}">
                <a16:creationId xmlns:a16="http://schemas.microsoft.com/office/drawing/2014/main" id="{C711BB27-C9C7-4258-975B-CF70901073BA}"/>
              </a:ext>
            </a:extLst>
          </p:cNvPr>
          <p:cNvSpPr>
            <a:spLocks noGrp="1"/>
          </p:cNvSpPr>
          <p:nvPr>
            <p:ph type="title"/>
          </p:nvPr>
        </p:nvSpPr>
        <p:spPr>
          <a:xfrm>
            <a:off x="137653" y="398463"/>
            <a:ext cx="8908024" cy="667829"/>
          </a:xfrm>
        </p:spPr>
        <p:txBody>
          <a:bodyPr anchor="t">
            <a:normAutofit/>
          </a:bodyPr>
          <a:lstStyle/>
          <a:p>
            <a:pPr algn="ctr" fontAlgn="base">
              <a:spcAft>
                <a:spcPct val="0"/>
              </a:spcAft>
              <a:defRPr/>
            </a:pPr>
            <a:r>
              <a:rPr lang="en-US" altLang="en-US" sz="2700" dirty="0">
                <a:solidFill>
                  <a:srgbClr val="0000DE"/>
                </a:solidFill>
              </a:rPr>
              <a:t>Some examples of what can be done at the Local Level </a:t>
            </a:r>
          </a:p>
        </p:txBody>
      </p:sp>
      <p:sp>
        <p:nvSpPr>
          <p:cNvPr id="34820" name="Content Placeholder 2">
            <a:extLst>
              <a:ext uri="{FF2B5EF4-FFF2-40B4-BE49-F238E27FC236}">
                <a16:creationId xmlns:a16="http://schemas.microsoft.com/office/drawing/2014/main" id="{8A0DF232-F47E-4F02-9AC2-245EC4B28EB7}"/>
              </a:ext>
            </a:extLst>
          </p:cNvPr>
          <p:cNvSpPr>
            <a:spLocks noGrp="1"/>
          </p:cNvSpPr>
          <p:nvPr>
            <p:ph idx="1"/>
          </p:nvPr>
        </p:nvSpPr>
        <p:spPr>
          <a:xfrm>
            <a:off x="904875" y="1570361"/>
            <a:ext cx="7715250" cy="3888357"/>
          </a:xfrm>
        </p:spPr>
        <p:txBody>
          <a:bodyPr>
            <a:normAutofit fontScale="92500" lnSpcReduction="20000"/>
          </a:bodyPr>
          <a:lstStyle/>
          <a:p>
            <a:pPr>
              <a:spcAft>
                <a:spcPts val="1200"/>
              </a:spcAft>
            </a:pPr>
            <a:r>
              <a:rPr lang="en-US" altLang="en-US" dirty="0">
                <a:solidFill>
                  <a:srgbClr val="002060"/>
                </a:solidFill>
              </a:rPr>
              <a:t>Revise Open Space &amp; Community Development Plans</a:t>
            </a:r>
          </a:p>
          <a:p>
            <a:pPr>
              <a:spcAft>
                <a:spcPts val="1200"/>
              </a:spcAft>
            </a:pPr>
            <a:r>
              <a:rPr lang="en-US" altLang="en-US" dirty="0">
                <a:solidFill>
                  <a:srgbClr val="002060"/>
                </a:solidFill>
              </a:rPr>
              <a:t>Protect Upland areas; they are important, and perhaps more </a:t>
            </a:r>
            <a:br>
              <a:rPr lang="en-US" altLang="en-US" dirty="0">
                <a:solidFill>
                  <a:srgbClr val="002060"/>
                </a:solidFill>
              </a:rPr>
            </a:br>
            <a:r>
              <a:rPr lang="en-US" altLang="en-US" dirty="0">
                <a:solidFill>
                  <a:srgbClr val="002060"/>
                </a:solidFill>
              </a:rPr>
              <a:t>so from a drought perspective</a:t>
            </a:r>
          </a:p>
          <a:p>
            <a:pPr>
              <a:spcAft>
                <a:spcPts val="1200"/>
              </a:spcAft>
            </a:pPr>
            <a:r>
              <a:rPr lang="en-US" altLang="en-US" sz="2400" dirty="0">
                <a:solidFill>
                  <a:srgbClr val="002060"/>
                </a:solidFill>
              </a:rPr>
              <a:t>Complete Habitat and Resource area vulnerability assessments</a:t>
            </a:r>
          </a:p>
          <a:p>
            <a:pPr>
              <a:spcAft>
                <a:spcPts val="1200"/>
              </a:spcAft>
            </a:pPr>
            <a:r>
              <a:rPr lang="en-US" altLang="en-US" sz="2400" dirty="0">
                <a:solidFill>
                  <a:srgbClr val="002060"/>
                </a:solidFill>
              </a:rPr>
              <a:t>Pass conservation zoning and general wetland protection bylaws/ordinances</a:t>
            </a:r>
          </a:p>
          <a:p>
            <a:pPr>
              <a:spcAft>
                <a:spcPts val="1200"/>
              </a:spcAft>
            </a:pPr>
            <a:r>
              <a:rPr lang="en-US" altLang="en-US" sz="2400" dirty="0">
                <a:solidFill>
                  <a:srgbClr val="002060"/>
                </a:solidFill>
              </a:rPr>
              <a:t>Support &amp; initiate ecological restoration projects</a:t>
            </a:r>
          </a:p>
          <a:p>
            <a:pPr>
              <a:spcAft>
                <a:spcPts val="1200"/>
              </a:spcAft>
            </a:pPr>
            <a:r>
              <a:rPr lang="en-US" altLang="en-US" sz="2400" dirty="0">
                <a:solidFill>
                  <a:srgbClr val="002060"/>
                </a:solidFill>
              </a:rPr>
              <a:t>Pursue water conservation &amp; stream flow restoration efforts</a:t>
            </a:r>
          </a:p>
          <a:p>
            <a:pPr>
              <a:spcAft>
                <a:spcPts val="1200"/>
              </a:spcAft>
            </a:pPr>
            <a:r>
              <a:rPr lang="en-US" altLang="en-US" sz="2400" dirty="0">
                <a:solidFill>
                  <a:srgbClr val="002060"/>
                </a:solidFill>
              </a:rPr>
              <a:t>Partner with DPW to build climate smart infrastructure</a:t>
            </a:r>
          </a:p>
        </p:txBody>
      </p:sp>
      <p:pic>
        <p:nvPicPr>
          <p:cNvPr id="8" name="Picture 7">
            <a:extLst>
              <a:ext uri="{FF2B5EF4-FFF2-40B4-BE49-F238E27FC236}">
                <a16:creationId xmlns:a16="http://schemas.microsoft.com/office/drawing/2014/main" id="{94DC5762-5A95-4914-BA77-A379E490DF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2726" y="5577798"/>
            <a:ext cx="1447905" cy="951326"/>
          </a:xfrm>
          <a:prstGeom prst="roundRect">
            <a:avLst>
              <a:gd name="adj" fmla="val 16667"/>
            </a:avLst>
          </a:prstGeom>
          <a:ln>
            <a:solidFill>
              <a:srgbClr val="9933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a:extLst>
              <a:ext uri="{FF2B5EF4-FFF2-40B4-BE49-F238E27FC236}">
                <a16:creationId xmlns:a16="http://schemas.microsoft.com/office/drawing/2014/main" id="{8C7174F2-2FD4-42BB-A431-9BDE52DDCB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9607" y="5556655"/>
            <a:ext cx="1410697" cy="940464"/>
          </a:xfrm>
          <a:prstGeom prst="roundRect">
            <a:avLst>
              <a:gd name="adj" fmla="val 16667"/>
            </a:avLst>
          </a:prstGeom>
          <a:ln>
            <a:solidFill>
              <a:srgbClr val="9933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2" name="Picture 11">
            <a:extLst>
              <a:ext uri="{FF2B5EF4-FFF2-40B4-BE49-F238E27FC236}">
                <a16:creationId xmlns:a16="http://schemas.microsoft.com/office/drawing/2014/main" id="{4A745BAB-88B0-4392-8720-937C7F8BDC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9280" y="5573733"/>
            <a:ext cx="1406013" cy="938313"/>
          </a:xfrm>
          <a:prstGeom prst="roundRect">
            <a:avLst>
              <a:gd name="adj" fmla="val 16667"/>
            </a:avLst>
          </a:prstGeom>
          <a:ln>
            <a:solidFill>
              <a:srgbClr val="9933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92AE0-919B-4FB2-A4E0-883FC5913F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8" y="1"/>
            <a:ext cx="9156638" cy="6858000"/>
          </a:xfrm>
          <a:prstGeom prst="rect">
            <a:avLst/>
          </a:prstGeom>
          <a:ln>
            <a:noFill/>
          </a:ln>
          <a:effectLst>
            <a:outerShdw blurRad="292100" dist="139700" dir="2700000" algn="tl" rotWithShape="0">
              <a:srgbClr val="333333">
                <a:alpha val="65000"/>
              </a:srgbClr>
            </a:outerShdw>
          </a:effectLst>
        </p:spPr>
      </p:pic>
      <p:sp>
        <p:nvSpPr>
          <p:cNvPr id="48130" name="Text Box 2"/>
          <p:cNvSpPr txBox="1">
            <a:spLocks noChangeArrowheads="1"/>
          </p:cNvSpPr>
          <p:nvPr/>
        </p:nvSpPr>
        <p:spPr bwMode="auto">
          <a:xfrm>
            <a:off x="983226" y="1302825"/>
            <a:ext cx="7315200" cy="4401205"/>
          </a:xfrm>
          <a:prstGeom prst="rect">
            <a:avLst/>
          </a:prstGeom>
          <a:solidFill>
            <a:srgbClr val="FFFF99">
              <a:alpha val="81000"/>
            </a:srgbClr>
          </a:solidFill>
          <a:ln w="38100" cmpd="dbl">
            <a:solidFill>
              <a:schemeClr val="tx1"/>
            </a:solidFill>
            <a:miter lim="800000"/>
            <a:headEnd/>
            <a:tailEnd/>
          </a:ln>
        </p:spPr>
        <p:txBody>
          <a:bodyPr>
            <a:spAutoFit/>
          </a:bodyPr>
          <a:lstStyle/>
          <a:p>
            <a:pPr marL="1023938" eaLnBrk="1" hangingPunct="1">
              <a:spcBef>
                <a:spcPts val="1200"/>
              </a:spcBef>
              <a:defRPr/>
            </a:pPr>
            <a:endParaRPr lang="en-US" sz="3200" b="1" dirty="0">
              <a:solidFill>
                <a:schemeClr val="bg2"/>
              </a:solidFill>
              <a:latin typeface="Arial" pitchFamily="34" charset="0"/>
            </a:endParaRPr>
          </a:p>
          <a:p>
            <a:pPr algn="ctr" eaLnBrk="1" hangingPunct="1">
              <a:defRPr/>
            </a:pPr>
            <a:r>
              <a:rPr lang="en-US" sz="6000" b="1" dirty="0">
                <a:solidFill>
                  <a:srgbClr val="800000"/>
                </a:solidFill>
                <a:effectLst>
                  <a:outerShdw blurRad="38100" dist="38100" dir="2700000" algn="tl">
                    <a:srgbClr val="000000">
                      <a:alpha val="43137"/>
                    </a:srgbClr>
                  </a:outerShdw>
                </a:effectLst>
                <a:latin typeface="Calibri" pitchFamily="34" charset="0"/>
              </a:rPr>
              <a:t>Thank you!</a:t>
            </a:r>
          </a:p>
          <a:p>
            <a:pPr algn="ctr" eaLnBrk="1" hangingPunct="1">
              <a:spcBef>
                <a:spcPct val="50000"/>
              </a:spcBef>
              <a:defRPr/>
            </a:pPr>
            <a:endParaRPr lang="en-US" b="1" dirty="0">
              <a:solidFill>
                <a:srgbClr val="800000"/>
              </a:solidFill>
              <a:effectLst>
                <a:outerShdw blurRad="38100" dist="38100" dir="2700000" algn="tl">
                  <a:srgbClr val="000000">
                    <a:alpha val="43137"/>
                  </a:srgbClr>
                </a:outerShdw>
              </a:effectLst>
              <a:latin typeface="Calibri" pitchFamily="34" charset="0"/>
            </a:endParaRPr>
          </a:p>
          <a:p>
            <a:pPr algn="ctr" eaLnBrk="1" hangingPunct="1">
              <a:spcBef>
                <a:spcPct val="50000"/>
              </a:spcBef>
              <a:defRPr/>
            </a:pPr>
            <a:r>
              <a:rPr lang="en-US" sz="2400" b="1" dirty="0">
                <a:solidFill>
                  <a:srgbClr val="800000"/>
                </a:solidFill>
                <a:effectLst>
                  <a:outerShdw blurRad="38100" dist="38100" dir="2700000" algn="tl">
                    <a:srgbClr val="000000">
                      <a:alpha val="43137"/>
                    </a:srgbClr>
                  </a:outerShdw>
                </a:effectLst>
                <a:latin typeface="Calibri" pitchFamily="34" charset="0"/>
              </a:rPr>
              <a:t>VANDANA RAO</a:t>
            </a:r>
          </a:p>
          <a:p>
            <a:pPr algn="ctr" eaLnBrk="1" hangingPunct="1">
              <a:lnSpc>
                <a:spcPct val="90000"/>
              </a:lnSpc>
              <a:spcBef>
                <a:spcPct val="10000"/>
              </a:spcBef>
              <a:defRPr/>
            </a:pPr>
            <a:r>
              <a:rPr lang="en-US" sz="2400" b="1" dirty="0">
                <a:solidFill>
                  <a:srgbClr val="800000"/>
                </a:solidFill>
                <a:effectLst>
                  <a:outerShdw blurRad="38100" dist="38100" dir="2700000" algn="tl">
                    <a:srgbClr val="000000">
                      <a:alpha val="43137"/>
                    </a:srgbClr>
                  </a:outerShdw>
                </a:effectLst>
                <a:latin typeface="Calibri" pitchFamily="34" charset="0"/>
              </a:rPr>
              <a:t>Email: vandana.rao@mass.gov</a:t>
            </a:r>
          </a:p>
          <a:p>
            <a:pPr algn="ctr" eaLnBrk="1" hangingPunct="1">
              <a:lnSpc>
                <a:spcPct val="90000"/>
              </a:lnSpc>
              <a:spcBef>
                <a:spcPct val="10000"/>
              </a:spcBef>
              <a:defRPr/>
            </a:pPr>
            <a:endParaRPr lang="en-US" sz="2400" b="1" dirty="0">
              <a:solidFill>
                <a:srgbClr val="800000"/>
              </a:solidFill>
              <a:effectLst>
                <a:outerShdw blurRad="38100" dist="38100" dir="2700000" algn="tl">
                  <a:srgbClr val="000000">
                    <a:alpha val="43137"/>
                  </a:srgbClr>
                </a:outerShdw>
              </a:effectLst>
              <a:latin typeface="Calibri" pitchFamily="34" charset="0"/>
            </a:endParaRPr>
          </a:p>
          <a:p>
            <a:pPr algn="ctr" eaLnBrk="1" hangingPunct="1">
              <a:lnSpc>
                <a:spcPct val="90000"/>
              </a:lnSpc>
              <a:spcBef>
                <a:spcPct val="10000"/>
              </a:spcBef>
              <a:defRPr/>
            </a:pPr>
            <a:r>
              <a:rPr lang="en-US" b="1" dirty="0">
                <a:solidFill>
                  <a:srgbClr val="800000"/>
                </a:solidFill>
                <a:effectLst>
                  <a:outerShdw blurRad="38100" dist="38100" dir="2700000" algn="tl">
                    <a:srgbClr val="000000">
                      <a:alpha val="43137"/>
                    </a:srgbClr>
                  </a:outerShdw>
                </a:effectLst>
                <a:latin typeface="Calibri" pitchFamily="34" charset="0"/>
              </a:rPr>
              <a:t>Website: </a:t>
            </a:r>
            <a:r>
              <a:rPr lang="en-US" sz="2400" b="1" dirty="0">
                <a:solidFill>
                  <a:srgbClr val="800000"/>
                </a:solidFill>
                <a:effectLst>
                  <a:outerShdw blurRad="38100" dist="38100" dir="2700000" algn="tl">
                    <a:srgbClr val="000000">
                      <a:alpha val="43137"/>
                    </a:srgbClr>
                  </a:outerShdw>
                </a:effectLst>
                <a:latin typeface="Calibri" pitchFamily="34" charset="0"/>
              </a:rPr>
              <a:t>www.mass.gov/eea</a:t>
            </a:r>
          </a:p>
          <a:p>
            <a:pPr marL="1023938" eaLnBrk="1" hangingPunct="1">
              <a:lnSpc>
                <a:spcPct val="90000"/>
              </a:lnSpc>
              <a:spcBef>
                <a:spcPct val="10000"/>
              </a:spcBef>
              <a:defRPr/>
            </a:pPr>
            <a:endParaRPr lang="en-US" sz="2000" b="1" dirty="0">
              <a:solidFill>
                <a:schemeClr val="bg2"/>
              </a:solidFill>
              <a:latin typeface="Arial" pitchFamily="34" charset="0"/>
            </a:endParaRPr>
          </a:p>
          <a:p>
            <a:pPr marL="1023938" eaLnBrk="1" hangingPunct="1">
              <a:lnSpc>
                <a:spcPct val="90000"/>
              </a:lnSpc>
              <a:spcBef>
                <a:spcPct val="10000"/>
              </a:spcBef>
              <a:defRPr/>
            </a:pPr>
            <a:endParaRPr lang="en-US" sz="2400" dirty="0">
              <a:solidFill>
                <a:schemeClr val="bg2"/>
              </a:solidFill>
              <a:latin typeface="Arial Unicode MS" pitchFamily="34" charset="-128"/>
            </a:endParaRPr>
          </a:p>
        </p:txBody>
      </p:sp>
      <p:pic>
        <p:nvPicPr>
          <p:cNvPr id="36867" name="Picture 4" descr="eoealogo-color3"/>
          <p:cNvPicPr>
            <a:picLocks noChangeAspect="1" noChangeArrowheads="1"/>
          </p:cNvPicPr>
          <p:nvPr/>
        </p:nvPicPr>
        <p:blipFill>
          <a:blip r:embed="rId4" cstate="print"/>
          <a:srcRect/>
          <a:stretch>
            <a:fillRect/>
          </a:stretch>
        </p:blipFill>
        <p:spPr bwMode="auto">
          <a:xfrm>
            <a:off x="7005483" y="3864078"/>
            <a:ext cx="1732197" cy="2286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C76CE-7411-4980-9A63-9271B9C6E5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D9804B-4580-46B0-9D77-6AE32B46C45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4588601-B445-4FB0-9913-87FBA33C201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403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BB15EE-63A2-45F2-AFB5-BEB550B6C067}"/>
              </a:ext>
            </a:extLst>
          </p:cNvPr>
          <p:cNvSpPr>
            <a:spLocks noGrp="1"/>
          </p:cNvSpPr>
          <p:nvPr>
            <p:ph type="title"/>
          </p:nvPr>
        </p:nvSpPr>
        <p:spPr>
          <a:xfrm>
            <a:off x="628650" y="556995"/>
            <a:ext cx="7886700" cy="1133693"/>
          </a:xfrm>
        </p:spPr>
        <p:txBody>
          <a:bodyPr>
            <a:normAutofit/>
          </a:bodyPr>
          <a:lstStyle/>
          <a:p>
            <a:r>
              <a:rPr lang="en-US" sz="4500"/>
              <a:t>MA Drought Indices </a:t>
            </a:r>
          </a:p>
        </p:txBody>
      </p:sp>
      <p:graphicFrame>
        <p:nvGraphicFramePr>
          <p:cNvPr id="6" name="Content Placeholder 2">
            <a:extLst>
              <a:ext uri="{FF2B5EF4-FFF2-40B4-BE49-F238E27FC236}">
                <a16:creationId xmlns:a16="http://schemas.microsoft.com/office/drawing/2014/main" id="{4BBDF4BC-172B-495B-8114-98A5E995433F}"/>
              </a:ext>
            </a:extLst>
          </p:cNvPr>
          <p:cNvGraphicFramePr>
            <a:graphicFrameLocks noGrp="1"/>
          </p:cNvGraphicFramePr>
          <p:nvPr>
            <p:ph idx="1"/>
            <p:extLst>
              <p:ext uri="{D42A27DB-BD31-4B8C-83A1-F6EECF244321}">
                <p14:modId xmlns:p14="http://schemas.microsoft.com/office/powerpoint/2010/main" val="1320688313"/>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TextBox 24">
            <a:extLst>
              <a:ext uri="{FF2B5EF4-FFF2-40B4-BE49-F238E27FC236}">
                <a16:creationId xmlns:a16="http://schemas.microsoft.com/office/drawing/2014/main" id="{A0519FBC-2515-46FA-925A-A0CB1FDD80CD}"/>
              </a:ext>
            </a:extLst>
          </p:cNvPr>
          <p:cNvSpPr txBox="1"/>
          <p:nvPr/>
        </p:nvSpPr>
        <p:spPr>
          <a:xfrm>
            <a:off x="4283926" y="6438672"/>
            <a:ext cx="48651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latin typeface="Arial"/>
                <a:cs typeface="Arial"/>
              </a:rPr>
              <a:t>Numbers in parenthesis indicate number of data points across the state</a:t>
            </a:r>
            <a:endParaRPr lang="en-US"/>
          </a:p>
        </p:txBody>
      </p:sp>
    </p:spTree>
    <p:extLst>
      <p:ext uri="{BB962C8B-B14F-4D97-AF65-F5344CB8AC3E}">
        <p14:creationId xmlns:p14="http://schemas.microsoft.com/office/powerpoint/2010/main" val="323751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3">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4F62493-6787-4165-8E22-C2B7CF4C3C8B}"/>
              </a:ext>
            </a:extLst>
          </p:cNvPr>
          <p:cNvSpPr>
            <a:spLocks noGrp="1"/>
          </p:cNvSpPr>
          <p:nvPr>
            <p:ph type="title"/>
          </p:nvPr>
        </p:nvSpPr>
        <p:spPr>
          <a:xfrm>
            <a:off x="944858" y="628863"/>
            <a:ext cx="7411709" cy="1067634"/>
          </a:xfrm>
        </p:spPr>
        <p:txBody>
          <a:bodyPr anchor="ctr">
            <a:normAutofit/>
          </a:bodyPr>
          <a:lstStyle/>
          <a:p>
            <a:r>
              <a:rPr lang="en-US" sz="3600" spc="50" dirty="0">
                <a:ln w="13335" cmpd="sng">
                  <a:solidFill>
                    <a:schemeClr val="accent1">
                      <a:lumMod val="50000"/>
                    </a:schemeClr>
                  </a:solidFill>
                  <a:prstDash val="solid"/>
                </a:ln>
                <a:solidFill>
                  <a:srgbClr val="0617BA"/>
                </a:solidFill>
              </a:rPr>
              <a:t>Topics Reported</a:t>
            </a:r>
          </a:p>
        </p:txBody>
      </p:sp>
      <p:grpSp>
        <p:nvGrpSpPr>
          <p:cNvPr id="46" name="Group 35">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4015" y="628863"/>
            <a:ext cx="846287" cy="847206"/>
            <a:chOff x="8183879" y="1000124"/>
            <a:chExt cx="1562267" cy="1172973"/>
          </a:xfrm>
        </p:grpSpPr>
        <p:sp>
          <p:nvSpPr>
            <p:cNvPr id="37"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8"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47" name="Content Placeholder 2">
            <a:extLst>
              <a:ext uri="{FF2B5EF4-FFF2-40B4-BE49-F238E27FC236}">
                <a16:creationId xmlns:a16="http://schemas.microsoft.com/office/drawing/2014/main" id="{628FE8A0-E2D5-4DA7-96C4-799CFF9C20AC}"/>
              </a:ext>
            </a:extLst>
          </p:cNvPr>
          <p:cNvGraphicFramePr>
            <a:graphicFrameLocks noGrp="1"/>
          </p:cNvGraphicFramePr>
          <p:nvPr>
            <p:ph idx="1"/>
            <p:extLst>
              <p:ext uri="{D42A27DB-BD31-4B8C-83A1-F6EECF244321}">
                <p14:modId xmlns:p14="http://schemas.microsoft.com/office/powerpoint/2010/main" val="1172085439"/>
              </p:ext>
            </p:extLst>
          </p:nvPr>
        </p:nvGraphicFramePr>
        <p:xfrm>
          <a:off x="413396" y="1860604"/>
          <a:ext cx="8356978" cy="4245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8197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617BA"/>
                </a:solidFill>
              </a:rPr>
              <a:t>Drought Preparedness and Response Actions: Guidance for Communities</a:t>
            </a:r>
          </a:p>
        </p:txBody>
      </p:sp>
      <p:sp>
        <p:nvSpPr>
          <p:cNvPr id="3" name="Content Placeholder 2"/>
          <p:cNvSpPr>
            <a:spLocks noGrp="1"/>
          </p:cNvSpPr>
          <p:nvPr>
            <p:ph idx="1"/>
          </p:nvPr>
        </p:nvSpPr>
        <p:spPr>
          <a:xfrm>
            <a:off x="457200" y="1722437"/>
            <a:ext cx="8229600" cy="4525963"/>
          </a:xfrm>
          <a:solidFill>
            <a:schemeClr val="bg1"/>
          </a:solidFill>
          <a:ln>
            <a:solidFill>
              <a:srgbClr val="6CC6CA"/>
            </a:solidFill>
          </a:ln>
        </p:spPr>
        <p:txBody>
          <a:bodyPr>
            <a:normAutofit lnSpcReduction="10000"/>
          </a:bodyPr>
          <a:lstStyle/>
          <a:p>
            <a:endParaRPr lang="en-US" sz="1000" dirty="0"/>
          </a:p>
          <a:p>
            <a:r>
              <a:rPr lang="en-US" sz="2200" dirty="0"/>
              <a:t>Identifies key actions that can be taken at the local level before a drought (to prepare) and during a drought (to respond), along with resources to implement key actions</a:t>
            </a:r>
          </a:p>
          <a:p>
            <a:pPr>
              <a:spcBef>
                <a:spcPts val="1800"/>
              </a:spcBef>
            </a:pPr>
            <a:r>
              <a:rPr lang="en-US" sz="2200" dirty="0"/>
              <a:t>Audience: municipalities and/or public water systems, partners that can support and assist with implementation, including environmental groups, concerned citizens, and local boards such as the planning board, conservation commission, and town select board or city council</a:t>
            </a:r>
          </a:p>
          <a:p>
            <a:pPr>
              <a:spcBef>
                <a:spcPts val="1800"/>
              </a:spcBef>
            </a:pPr>
            <a:r>
              <a:rPr lang="en-US" sz="2200" b="1" dirty="0"/>
              <a:t>Action 1: Develop a Water Conservation Program</a:t>
            </a:r>
          </a:p>
          <a:p>
            <a:pPr lvl="1">
              <a:spcBef>
                <a:spcPts val="0"/>
              </a:spcBef>
            </a:pPr>
            <a:r>
              <a:rPr lang="en-US" sz="1800" b="1" dirty="0">
                <a:solidFill>
                  <a:srgbClr val="008000"/>
                </a:solidFill>
              </a:rPr>
              <a:t>Outdoor Water Use Program that includes Land-Use Planning</a:t>
            </a:r>
            <a:r>
              <a:rPr lang="en-US" sz="1800" b="1" dirty="0"/>
              <a:t> – </a:t>
            </a:r>
            <a:br>
              <a:rPr lang="en-US" sz="1800" b="1" dirty="0"/>
            </a:br>
            <a:r>
              <a:rPr lang="en-US" sz="1800" dirty="0"/>
              <a:t>to decrease impervious cover and increase recharge; LID</a:t>
            </a:r>
          </a:p>
          <a:p>
            <a:pPr>
              <a:spcBef>
                <a:spcPts val="1800"/>
              </a:spcBef>
            </a:pPr>
            <a:r>
              <a:rPr lang="en-US" sz="2200" b="1" dirty="0"/>
              <a:t>Action 2: Develop a Local Drought Management Plan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9C0F2-17E0-497A-9BBE-0C73201AAFE3}" type="slidenum">
              <a:rPr kumimoji="0" lang="en-US" sz="1200" b="0" i="0" u="none" strike="noStrike" kern="1200" cap="none" spc="0" normalizeH="0" baseline="0" noProof="0" smtClean="0">
                <a:ln>
                  <a:noFill/>
                </a:ln>
                <a:solidFill>
                  <a:srgbClr val="1D3641"/>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1D3641"/>
              </a:solidFill>
              <a:effectLst/>
              <a:uLnTx/>
              <a:uFillTx/>
              <a:latin typeface="Tw Cen MT"/>
              <a:ea typeface="+mn-ea"/>
              <a:cs typeface="+mn-cs"/>
            </a:endParaRPr>
          </a:p>
        </p:txBody>
      </p:sp>
      <p:pic>
        <p:nvPicPr>
          <p:cNvPr id="5" name="Picture 4">
            <a:extLst>
              <a:ext uri="{FF2B5EF4-FFF2-40B4-BE49-F238E27FC236}">
                <a16:creationId xmlns:a16="http://schemas.microsoft.com/office/drawing/2014/main" id="{E785C915-03D0-474E-808B-D8DD360678A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6086" y="4626429"/>
            <a:ext cx="1600201" cy="2007560"/>
          </a:xfrm>
          <a:prstGeom prst="rect">
            <a:avLst/>
          </a:prstGeom>
          <a:noFill/>
        </p:spPr>
      </p:pic>
      <p:sp>
        <p:nvSpPr>
          <p:cNvPr id="4" name="TextBox 3">
            <a:extLst>
              <a:ext uri="{FF2B5EF4-FFF2-40B4-BE49-F238E27FC236}">
                <a16:creationId xmlns:a16="http://schemas.microsoft.com/office/drawing/2014/main" id="{880386F6-A3F5-4781-9518-2A2DD9802EF4}"/>
              </a:ext>
            </a:extLst>
          </p:cNvPr>
          <p:cNvSpPr txBox="1"/>
          <p:nvPr/>
        </p:nvSpPr>
        <p:spPr>
          <a:xfrm>
            <a:off x="7598228" y="6217791"/>
            <a:ext cx="1273627" cy="369332"/>
          </a:xfrm>
          <a:prstGeom prst="rect">
            <a:avLst/>
          </a:prstGeom>
          <a:solidFill>
            <a:schemeClr val="bg1">
              <a:alpha val="90000"/>
            </a:schemeClr>
          </a:solidFill>
        </p:spPr>
        <p:txBody>
          <a:bodyPr wrap="square" rtlCol="0">
            <a:spAutoFit/>
          </a:bodyPr>
          <a:lstStyle/>
          <a:p>
            <a:pPr algn="r"/>
            <a:r>
              <a:rPr lang="en-US" sz="900" dirty="0"/>
              <a:t>Third Herring Brook,</a:t>
            </a:r>
            <a:br>
              <a:rPr lang="en-US" sz="900" dirty="0"/>
            </a:br>
            <a:r>
              <a:rPr lang="en-US" sz="900" dirty="0"/>
              <a:t>Norwell</a:t>
            </a:r>
          </a:p>
        </p:txBody>
      </p:sp>
    </p:spTree>
    <p:extLst>
      <p:ext uri="{BB962C8B-B14F-4D97-AF65-F5344CB8AC3E}">
        <p14:creationId xmlns:p14="http://schemas.microsoft.com/office/powerpoint/2010/main" val="3477088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E71E04-359C-4A4F-953F-B7CF77650B5A}"/>
              </a:ext>
            </a:extLst>
          </p:cNvPr>
          <p:cNvSpPr/>
          <p:nvPr/>
        </p:nvSpPr>
        <p:spPr>
          <a:xfrm>
            <a:off x="391884" y="1349828"/>
            <a:ext cx="8392886" cy="4746171"/>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868362"/>
          </a:xfrm>
        </p:spPr>
        <p:txBody>
          <a:bodyPr anchor="ctr">
            <a:normAutofit/>
          </a:bodyPr>
          <a:lstStyle/>
          <a:p>
            <a:pPr algn="ctr"/>
            <a:r>
              <a:rPr lang="en-US" dirty="0">
                <a:solidFill>
                  <a:srgbClr val="0617BA"/>
                </a:solidFill>
              </a:rPr>
              <a:t>State Drought Guidance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43126116"/>
              </p:ext>
            </p:extLst>
          </p:nvPr>
        </p:nvGraphicFramePr>
        <p:xfrm>
          <a:off x="772884" y="1698174"/>
          <a:ext cx="7696200" cy="2895600"/>
        </p:xfrm>
        <a:graphic>
          <a:graphicData uri="http://schemas.openxmlformats.org/drawingml/2006/table">
            <a:tbl>
              <a:tblPr/>
              <a:tblGrid>
                <a:gridCol w="2489751">
                  <a:extLst>
                    <a:ext uri="{9D8B030D-6E8A-4147-A177-3AD203B41FA5}">
                      <a16:colId xmlns:a16="http://schemas.microsoft.com/office/drawing/2014/main" val="20000"/>
                    </a:ext>
                  </a:extLst>
                </a:gridCol>
                <a:gridCol w="5206449">
                  <a:extLst>
                    <a:ext uri="{9D8B030D-6E8A-4147-A177-3AD203B41FA5}">
                      <a16:colId xmlns:a16="http://schemas.microsoft.com/office/drawing/2014/main" val="20001"/>
                    </a:ext>
                  </a:extLst>
                </a:gridCol>
              </a:tblGrid>
              <a:tr h="723900">
                <a:tc>
                  <a:txBody>
                    <a:bodyPr/>
                    <a:lstStyle/>
                    <a:p>
                      <a:pPr marL="0" marR="0" algn="ctr">
                        <a:lnSpc>
                          <a:spcPct val="107000"/>
                        </a:lnSpc>
                        <a:spcBef>
                          <a:spcPts val="0"/>
                        </a:spcBef>
                        <a:spcAft>
                          <a:spcPts val="0"/>
                        </a:spcAft>
                      </a:pPr>
                      <a:r>
                        <a:rPr lang="en-US" sz="1600" b="1" dirty="0">
                          <a:effectLst/>
                          <a:latin typeface="Calibri"/>
                          <a:ea typeface="Calibri"/>
                          <a:cs typeface="Times New Roman"/>
                        </a:rPr>
                        <a:t>State Drought Condition </a:t>
                      </a:r>
                    </a:p>
                    <a:p>
                      <a:pPr marL="0" marR="0" algn="ctr">
                        <a:lnSpc>
                          <a:spcPct val="107000"/>
                        </a:lnSpc>
                        <a:spcBef>
                          <a:spcPts val="0"/>
                        </a:spcBef>
                        <a:spcAft>
                          <a:spcPts val="0"/>
                        </a:spcAft>
                      </a:pPr>
                      <a:r>
                        <a:rPr lang="en-US" sz="1600" b="1" dirty="0">
                          <a:effectLst/>
                          <a:latin typeface="Calibri"/>
                          <a:ea typeface="Calibri"/>
                          <a:cs typeface="Times New Roman"/>
                        </a:rPr>
                        <a:t>(by Region)</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marL="0" marR="0" algn="ctr">
                        <a:lnSpc>
                          <a:spcPct val="107000"/>
                        </a:lnSpc>
                        <a:spcBef>
                          <a:spcPts val="0"/>
                        </a:spcBef>
                        <a:spcAft>
                          <a:spcPts val="0"/>
                        </a:spcAft>
                      </a:pPr>
                      <a:r>
                        <a:rPr lang="en-US" sz="1600" b="1" dirty="0">
                          <a:effectLst/>
                          <a:latin typeface="Calibri"/>
                          <a:ea typeface="Calibri"/>
                          <a:cs typeface="Times New Roman"/>
                        </a:rPr>
                        <a:t>Nonessential Outdoor Water Use Restrictions</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723900">
                <a:tc>
                  <a:txBody>
                    <a:bodyPr/>
                    <a:lstStyle/>
                    <a:p>
                      <a:pPr marL="0" marR="0">
                        <a:lnSpc>
                          <a:spcPct val="107000"/>
                        </a:lnSpc>
                        <a:spcBef>
                          <a:spcPts val="0"/>
                        </a:spcBef>
                        <a:spcAft>
                          <a:spcPts val="0"/>
                        </a:spcAft>
                      </a:pPr>
                      <a:r>
                        <a:rPr lang="en-US" sz="1400" dirty="0">
                          <a:effectLst/>
                          <a:latin typeface="Calibri"/>
                          <a:ea typeface="Calibri"/>
                          <a:cs typeface="Times New Roman"/>
                        </a:rPr>
                        <a:t>Level 1 (Mild Drought)</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a:ea typeface="Calibri"/>
                          <a:cs typeface="Times New Roman"/>
                        </a:rPr>
                        <a:t>1 day per week watering, after 5 p.m. or before 9 a.m. (to minimize evaporative losses)</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3900">
                <a:tc>
                  <a:txBody>
                    <a:bodyPr/>
                    <a:lstStyle/>
                    <a:p>
                      <a:pPr marL="0" marR="0">
                        <a:lnSpc>
                          <a:spcPct val="107000"/>
                        </a:lnSpc>
                        <a:spcBef>
                          <a:spcPts val="0"/>
                        </a:spcBef>
                        <a:spcAft>
                          <a:spcPts val="0"/>
                        </a:spcAft>
                      </a:pPr>
                      <a:r>
                        <a:rPr lang="en-US" sz="1400" dirty="0">
                          <a:effectLst/>
                          <a:latin typeface="Calibri"/>
                          <a:ea typeface="Calibri"/>
                          <a:cs typeface="Times New Roman"/>
                        </a:rPr>
                        <a:t>Level 2 (Significant Drought)</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a:ea typeface="Calibri"/>
                          <a:cs typeface="Times New Roman"/>
                        </a:rPr>
                        <a:t>Limit outdoor watering to hand-held hoses or watering cans, to be used only after 5 p.m. or before 9 a.m.</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1950">
                <a:tc>
                  <a:txBody>
                    <a:bodyPr/>
                    <a:lstStyle/>
                    <a:p>
                      <a:pPr marL="0" marR="0">
                        <a:lnSpc>
                          <a:spcPct val="107000"/>
                        </a:lnSpc>
                        <a:spcBef>
                          <a:spcPts val="0"/>
                        </a:spcBef>
                        <a:spcAft>
                          <a:spcPts val="0"/>
                        </a:spcAft>
                      </a:pPr>
                      <a:r>
                        <a:rPr lang="en-US" sz="1400">
                          <a:effectLst/>
                          <a:latin typeface="Calibri"/>
                          <a:ea typeface="Calibri"/>
                          <a:cs typeface="Times New Roman"/>
                        </a:rPr>
                        <a:t>Level 3 (Critical Drought)</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a:ea typeface="Calibri"/>
                          <a:cs typeface="Times New Roman"/>
                        </a:rPr>
                        <a:t>Ban on all nonessential outdoor water use</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1950">
                <a:tc>
                  <a:txBody>
                    <a:bodyPr/>
                    <a:lstStyle/>
                    <a:p>
                      <a:pPr marL="0" marR="0">
                        <a:lnSpc>
                          <a:spcPct val="107000"/>
                        </a:lnSpc>
                        <a:spcBef>
                          <a:spcPts val="0"/>
                        </a:spcBef>
                        <a:spcAft>
                          <a:spcPts val="0"/>
                        </a:spcAft>
                      </a:pPr>
                      <a:r>
                        <a:rPr lang="en-US" sz="1400">
                          <a:effectLst/>
                          <a:latin typeface="Calibri"/>
                          <a:ea typeface="Calibri"/>
                          <a:cs typeface="Times New Roman"/>
                        </a:rPr>
                        <a:t>Level 4 (Emergency Drought)</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a:ea typeface="Calibri"/>
                          <a:cs typeface="Times New Roman"/>
                        </a:rPr>
                        <a:t>Ban on all nonessential outdoor water use</a:t>
                      </a: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9C0F2-17E0-497A-9BBE-0C73201AAFE3}" type="slidenum">
              <a:rPr kumimoji="0" lang="en-US" sz="1200" b="0" i="0" u="none" strike="noStrike" kern="1200" cap="none" spc="0" normalizeH="0" baseline="0" noProof="0" smtClean="0">
                <a:ln>
                  <a:noFill/>
                </a:ln>
                <a:solidFill>
                  <a:srgbClr val="1D3641"/>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1D3641"/>
              </a:solidFill>
              <a:effectLst/>
              <a:uLnTx/>
              <a:uFillTx/>
              <a:latin typeface="Tw Cen MT"/>
              <a:ea typeface="+mn-ea"/>
              <a:cs typeface="+mn-cs"/>
            </a:endParaRPr>
          </a:p>
        </p:txBody>
      </p:sp>
      <p:sp>
        <p:nvSpPr>
          <p:cNvPr id="8" name="TextBox 7"/>
          <p:cNvSpPr txBox="1"/>
          <p:nvPr/>
        </p:nvSpPr>
        <p:spPr>
          <a:xfrm>
            <a:off x="704850" y="4814418"/>
            <a:ext cx="7467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The actions in this table apply to all outdoor water users </a:t>
            </a:r>
            <a:br>
              <a:rPr kumimoji="0" lang="en-US" sz="1800" b="0" i="0" u="none" strike="noStrike" kern="1200" cap="none" spc="0" normalizeH="0" baseline="0" noProof="0" dirty="0">
                <a:ln>
                  <a:noFill/>
                </a:ln>
                <a:solidFill>
                  <a:prstClr val="black"/>
                </a:solidFill>
                <a:effectLst/>
                <a:uLnTx/>
                <a:uFillTx/>
                <a:latin typeface="Tw Cen MT"/>
                <a:ea typeface="+mn-ea"/>
                <a:cs typeface="+mn-cs"/>
              </a:rPr>
            </a:br>
            <a:r>
              <a:rPr kumimoji="0" lang="en-US" sz="1800" b="0" i="0" u="none" strike="noStrike" kern="1200" cap="none" spc="0" normalizeH="0" baseline="0" noProof="0" dirty="0">
                <a:ln>
                  <a:noFill/>
                </a:ln>
                <a:solidFill>
                  <a:prstClr val="black"/>
                </a:solidFill>
                <a:effectLst/>
                <a:uLnTx/>
                <a:uFillTx/>
                <a:latin typeface="Tw Cen MT"/>
                <a:ea typeface="+mn-ea"/>
                <a:cs typeface="+mn-cs"/>
              </a:rPr>
              <a:t>and represent one of the most effective ways to minimize </a:t>
            </a:r>
            <a:br>
              <a:rPr kumimoji="0" lang="en-US" sz="1800" b="0" i="0" u="none" strike="noStrike" kern="1200" cap="none" spc="0" normalizeH="0" baseline="0" noProof="0" dirty="0">
                <a:ln>
                  <a:noFill/>
                </a:ln>
                <a:solidFill>
                  <a:prstClr val="black"/>
                </a:solidFill>
                <a:effectLst/>
                <a:uLnTx/>
                <a:uFillTx/>
                <a:latin typeface="Tw Cen MT"/>
                <a:ea typeface="+mn-ea"/>
                <a:cs typeface="+mn-cs"/>
              </a:rPr>
            </a:br>
            <a:r>
              <a:rPr kumimoji="0" lang="en-US" sz="1800" b="0" i="0" u="none" strike="noStrike" kern="1200" cap="none" spc="0" normalizeH="0" baseline="0" noProof="0" dirty="0">
                <a:ln>
                  <a:noFill/>
                </a:ln>
                <a:solidFill>
                  <a:prstClr val="black"/>
                </a:solidFill>
                <a:effectLst/>
                <a:uLnTx/>
                <a:uFillTx/>
                <a:latin typeface="Tw Cen MT"/>
                <a:ea typeface="+mn-ea"/>
                <a:cs typeface="+mn-cs"/>
              </a:rPr>
              <a:t>the impacts of drought on water supply and the environment.</a:t>
            </a:r>
          </a:p>
        </p:txBody>
      </p:sp>
      <p:pic>
        <p:nvPicPr>
          <p:cNvPr id="5" name="Picture 4">
            <a:extLst>
              <a:ext uri="{FF2B5EF4-FFF2-40B4-BE49-F238E27FC236}">
                <a16:creationId xmlns:a16="http://schemas.microsoft.com/office/drawing/2014/main" id="{ED9A0BEC-5880-4313-8B80-1E8A37D45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3829" y="4201232"/>
            <a:ext cx="2002971" cy="2002971"/>
          </a:xfrm>
          <a:prstGeom prst="rect">
            <a:avLst/>
          </a:prstGeom>
        </p:spPr>
      </p:pic>
    </p:spTree>
    <p:extLst>
      <p:ext uri="{BB962C8B-B14F-4D97-AF65-F5344CB8AC3E}">
        <p14:creationId xmlns:p14="http://schemas.microsoft.com/office/powerpoint/2010/main" val="3822260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a:xfrm>
            <a:off x="312753" y="61448"/>
            <a:ext cx="7987553" cy="609600"/>
          </a:xfrm>
        </p:spPr>
        <p:txBody>
          <a:bodyPr>
            <a:normAutofit fontScale="90000"/>
          </a:bodyPr>
          <a:lstStyle/>
          <a:p>
            <a:r>
              <a:rPr lang="en-US" altLang="en-US" sz="4000" dirty="0">
                <a:solidFill>
                  <a:srgbClr val="0617BA"/>
                </a:solidFill>
              </a:rPr>
              <a:t>Droughts in Recent Years</a:t>
            </a:r>
          </a:p>
        </p:txBody>
      </p:sp>
      <p:pic>
        <p:nvPicPr>
          <p:cNvPr id="16387"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2361" r="15709" b="1190"/>
          <a:stretch>
            <a:fillRect/>
          </a:stretch>
        </p:blipFill>
        <p:spPr>
          <a:xfrm>
            <a:off x="1025722" y="671048"/>
            <a:ext cx="6997399" cy="6038419"/>
          </a:xfr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16536685"/>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themeOverride>
</file>

<file path=ppt/theme/themeOverride2.xml><?xml version="1.0" encoding="utf-8"?>
<a:themeOverride xmlns:a="http://schemas.openxmlformats.org/drawingml/2006/main">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ABF336B9F15D4AAB809B5718BBE147" ma:contentTypeVersion="12" ma:contentTypeDescription="Create a new document." ma:contentTypeScope="" ma:versionID="6b10f7b002ce8334cf7c156d7af72bc3">
  <xsd:schema xmlns:xsd="http://www.w3.org/2001/XMLSchema" xmlns:xs="http://www.w3.org/2001/XMLSchema" xmlns:p="http://schemas.microsoft.com/office/2006/metadata/properties" xmlns:ns1="http://schemas.microsoft.com/sharepoint/v3" xmlns:ns2="b1d63032-0f57-4c08-a667-33f79c35fdb2" xmlns:ns3="fc7aaf9b-3c50-487b-ae28-964cd655e412" targetNamespace="http://schemas.microsoft.com/office/2006/metadata/properties" ma:root="true" ma:fieldsID="bc73cfe9b1c0063182d2d85977798ad7" ns1:_="" ns2:_="" ns3:_="">
    <xsd:import namespace="http://schemas.microsoft.com/sharepoint/v3"/>
    <xsd:import namespace="b1d63032-0f57-4c08-a667-33f79c35fdb2"/>
    <xsd:import namespace="fc7aaf9b-3c50-487b-ae28-964cd655e41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d63032-0f57-4c08-a667-33f79c35fd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7aaf9b-3c50-487b-ae28-964cd655e4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5C259C-A93C-423A-A3BF-2F6D185B0D96}">
  <ds:schemaRefs>
    <ds:schemaRef ds:uri="http://schemas.microsoft.com/sharepoint/v3/contenttype/forms"/>
  </ds:schemaRefs>
</ds:datastoreItem>
</file>

<file path=customXml/itemProps2.xml><?xml version="1.0" encoding="utf-8"?>
<ds:datastoreItem xmlns:ds="http://schemas.openxmlformats.org/officeDocument/2006/customXml" ds:itemID="{D02332C9-B67C-4593-8203-E2C365AA7F0D}">
  <ds:schemaRefs>
    <ds:schemaRef ds:uri="http://www.w3.org/XML/1998/namespace"/>
    <ds:schemaRef ds:uri="http://schemas.microsoft.com/office/2006/metadata/properties"/>
    <ds:schemaRef ds:uri="http://schemas.microsoft.com/sharepoint/v3"/>
    <ds:schemaRef ds:uri="http://purl.org/dc/terms/"/>
    <ds:schemaRef ds:uri="http://schemas.microsoft.com/office/2006/documentManagement/types"/>
    <ds:schemaRef ds:uri="http://purl.org/dc/elements/1.1/"/>
    <ds:schemaRef ds:uri="http://schemas.openxmlformats.org/package/2006/metadata/core-properties"/>
    <ds:schemaRef ds:uri="fc7aaf9b-3c50-487b-ae28-964cd655e412"/>
    <ds:schemaRef ds:uri="http://purl.org/dc/dcmitype/"/>
    <ds:schemaRef ds:uri="http://schemas.microsoft.com/office/infopath/2007/PartnerControls"/>
    <ds:schemaRef ds:uri="b1d63032-0f57-4c08-a667-33f79c35fdb2"/>
  </ds:schemaRefs>
</ds:datastoreItem>
</file>

<file path=customXml/itemProps3.xml><?xml version="1.0" encoding="utf-8"?>
<ds:datastoreItem xmlns:ds="http://schemas.openxmlformats.org/officeDocument/2006/customXml" ds:itemID="{2EB1BB25-26D2-4025-8AF1-A9F3B2FE77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1d63032-0f57-4c08-a667-33f79c35fdb2"/>
    <ds:schemaRef ds:uri="fc7aaf9b-3c50-487b-ae28-964cd655e4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5314</TotalTime>
  <Words>1243</Words>
  <Application>Microsoft Office PowerPoint</Application>
  <PresentationFormat>On-screen Show (4:3)</PresentationFormat>
  <Paragraphs>251</Paragraphs>
  <Slides>31</Slides>
  <Notes>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Angsana New</vt:lpstr>
      <vt:lpstr>Arial</vt:lpstr>
      <vt:lpstr>Arial Unicode MS</vt:lpstr>
      <vt:lpstr>Calibri</vt:lpstr>
      <vt:lpstr>Helvetica Neue Medium</vt:lpstr>
      <vt:lpstr>Times New Roman</vt:lpstr>
      <vt:lpstr>Tw Cen MT</vt:lpstr>
      <vt:lpstr>Office Theme</vt:lpstr>
      <vt:lpstr>Thatch</vt:lpstr>
      <vt:lpstr>1_Office Theme</vt:lpstr>
      <vt:lpstr>Drought Management – A multi pronged approach</vt:lpstr>
      <vt:lpstr>Updated MA DROUGHT PLAN Developed after 2016/17 Drought</vt:lpstr>
      <vt:lpstr>MA Drought Management Plan Drought Levels</vt:lpstr>
      <vt:lpstr>PowerPoint Presentation</vt:lpstr>
      <vt:lpstr>MA Drought Indices </vt:lpstr>
      <vt:lpstr>Topics Reported</vt:lpstr>
      <vt:lpstr>Drought Preparedness and Response Actions: Guidance for Communities</vt:lpstr>
      <vt:lpstr>State Drought Guidance</vt:lpstr>
      <vt:lpstr>Droughts in Recent Years</vt:lpstr>
      <vt:lpstr>Our most severe drought since the 1960s</vt:lpstr>
      <vt:lpstr>The Drought of 2016 - 2017</vt:lpstr>
      <vt:lpstr>The  Drought  of 2020</vt:lpstr>
      <vt:lpstr>Streamflow Record Lows</vt:lpstr>
      <vt:lpstr>Groundwater Record Lows</vt:lpstr>
      <vt:lpstr>Take-Aways from 2016 &amp; 2020 Droughts</vt:lpstr>
      <vt:lpstr>PowerPoint Presentation</vt:lpstr>
      <vt:lpstr>PowerPoint Presentation</vt:lpstr>
      <vt:lpstr>PowerPoint Presentation</vt:lpstr>
      <vt:lpstr>And this…….Worcester in October 2016</vt:lpstr>
      <vt:lpstr>PowerPoint Presentation</vt:lpstr>
      <vt:lpstr>PowerPoint Presentation</vt:lpstr>
      <vt:lpstr>PowerPoint Presentation</vt:lpstr>
      <vt:lpstr>PowerPoint Presentation</vt:lpstr>
      <vt:lpstr>PowerPoint Presentation</vt:lpstr>
      <vt:lpstr>PowerPoint Presentation</vt:lpstr>
      <vt:lpstr>Local Basin Development/Drought (Norwood, MA)</vt:lpstr>
      <vt:lpstr>PowerPoint Presentation</vt:lpstr>
      <vt:lpstr>Understanding the Problem………its really basic!</vt:lpstr>
      <vt:lpstr>Some recent research &amp; thoughts</vt:lpstr>
      <vt:lpstr>Some examples of what can be done at the Local Level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MASSACHUSETTS Drought Declarations and Messaging</dc:title>
  <dc:creator>Carroll, Anne (DCR)</dc:creator>
  <cp:lastModifiedBy>Rao, Vandana (EEA)</cp:lastModifiedBy>
  <cp:revision>145</cp:revision>
  <dcterms:created xsi:type="dcterms:W3CDTF">2020-08-29T00:53:07Z</dcterms:created>
  <dcterms:modified xsi:type="dcterms:W3CDTF">2021-03-11T17:03:17Z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0x0101008EABF336B9F15D4AAB809B5718BBE147</vt:lpwstr>
  </property>
</Properties>
</file>